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2.svg" ContentType="image/svg+xml"/>
  <Override PartName="/ppt/media/image54.svg" ContentType="image/svg+xml"/>
  <Override PartName="/ppt/media/image62.svg" ContentType="image/svg+xml"/>
  <Override PartName="/ppt/media/image63.svg" ContentType="image/svg+xml"/>
  <Override PartName="/ppt/media/image65.svg" ContentType="image/svg+xml"/>
  <Override PartName="/ppt/media/image66.svg" ContentType="image/svg+xml"/>
  <Override PartName="/ppt/media/image67.svg" ContentType="image/svg+xml"/>
  <Override PartName="/ppt/media/image68.svg" ContentType="image/svg+xml"/>
  <Override PartName="/ppt/media/image7.svg" ContentType="image/svg+xml"/>
  <Override PartName="/ppt/media/image70.svg" ContentType="image/svg+xml"/>
  <Override PartName="/ppt/media/image75.svg" ContentType="image/svg+xml"/>
  <Override PartName="/ppt/media/image78.svg" ContentType="image/svg+xml"/>
  <Override PartName="/ppt/media/image80.svg" ContentType="image/svg+xml"/>
  <Override PartName="/ppt/media/image83.svg" ContentType="image/svg+xml"/>
  <Override PartName="/ppt/media/image85.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303" r:id="rId5"/>
    <p:sldId id="258" r:id="rId6"/>
    <p:sldId id="320" r:id="rId7"/>
    <p:sldId id="321" r:id="rId8"/>
    <p:sldId id="322" r:id="rId9"/>
    <p:sldId id="323" r:id="rId10"/>
    <p:sldId id="324" r:id="rId11"/>
    <p:sldId id="259" r:id="rId12"/>
    <p:sldId id="281" r:id="rId13"/>
  </p:sldIdLst>
  <p:sldSz cx="18288000" cy="10287000"/>
  <p:notesSz cx="6858000" cy="9144000"/>
  <p:embeddedFontLst>
    <p:embeddedFont>
      <p:font typeface="TT Fors" panose="020B0003030001020000"/>
      <p:regular r:id="rId17"/>
    </p:embeddedFont>
    <p:embeddedFont>
      <p:font typeface="Calibri" panose="020F050202020403020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6" userDrawn="1">
          <p15:clr>
            <a:srgbClr val="A4A3A4"/>
          </p15:clr>
        </p15:guide>
        <p15:guide id="2" pos="28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A6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86"/>
        <p:guide pos="284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jpeg"/><Relationship Id="rId20" Type="http://schemas.openxmlformats.org/officeDocument/2006/relationships/slideLayout" Target="../slideLayouts/slideLayout7.xml"/><Relationship Id="rId2" Type="http://schemas.openxmlformats.org/officeDocument/2006/relationships/image" Target="../media/image2.svg"/><Relationship Id="rId19" Type="http://schemas.openxmlformats.org/officeDocument/2006/relationships/image" Target="../media/image19.svg"/><Relationship Id="rId18" Type="http://schemas.openxmlformats.org/officeDocument/2006/relationships/image" Target="../media/image18.png"/><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image" Target="../media/image15.svg"/><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70.svg"/><Relationship Id="rId3" Type="http://schemas.openxmlformats.org/officeDocument/2006/relationships/image" Target="../media/image69.png"/><Relationship Id="rId2" Type="http://schemas.openxmlformats.org/officeDocument/2006/relationships/image" Target="../media/image2.svg"/><Relationship Id="rId15" Type="http://schemas.openxmlformats.org/officeDocument/2006/relationships/slideLayout" Target="../slideLayouts/slideLayout7.xml"/><Relationship Id="rId14" Type="http://schemas.openxmlformats.org/officeDocument/2006/relationships/image" Target="../media/image34.svg"/><Relationship Id="rId13" Type="http://schemas.openxmlformats.org/officeDocument/2006/relationships/image" Target="../media/image33.png"/><Relationship Id="rId12" Type="http://schemas.openxmlformats.org/officeDocument/2006/relationships/image" Target="../media/image17.svg"/><Relationship Id="rId11" Type="http://schemas.openxmlformats.org/officeDocument/2006/relationships/image" Target="../media/image16.png"/><Relationship Id="rId10" Type="http://schemas.openxmlformats.org/officeDocument/2006/relationships/image" Target="../media/image38.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svg"/><Relationship Id="rId7" Type="http://schemas.openxmlformats.org/officeDocument/2006/relationships/image" Target="../media/image74.png"/><Relationship Id="rId6" Type="http://schemas.openxmlformats.org/officeDocument/2006/relationships/image" Target="../media/image13.svg"/><Relationship Id="rId5" Type="http://schemas.openxmlformats.org/officeDocument/2006/relationships/image" Target="../media/image73.png"/><Relationship Id="rId4" Type="http://schemas.openxmlformats.org/officeDocument/2006/relationships/image" Target="../media/image11.svg"/><Relationship Id="rId3" Type="http://schemas.openxmlformats.org/officeDocument/2006/relationships/image" Target="../media/image72.png"/><Relationship Id="rId22" Type="http://schemas.openxmlformats.org/officeDocument/2006/relationships/slideLayout" Target="../slideLayouts/slideLayout7.xml"/><Relationship Id="rId21" Type="http://schemas.openxmlformats.org/officeDocument/2006/relationships/image" Target="../media/image40.svg"/><Relationship Id="rId20" Type="http://schemas.openxmlformats.org/officeDocument/2006/relationships/image" Target="../media/image51.png"/><Relationship Id="rId2" Type="http://schemas.openxmlformats.org/officeDocument/2006/relationships/image" Target="../media/image2.svg"/><Relationship Id="rId19" Type="http://schemas.openxmlformats.org/officeDocument/2006/relationships/image" Target="../media/image85.svg"/><Relationship Id="rId18" Type="http://schemas.openxmlformats.org/officeDocument/2006/relationships/image" Target="../media/image84.png"/><Relationship Id="rId17" Type="http://schemas.openxmlformats.org/officeDocument/2006/relationships/image" Target="../media/image83.svg"/><Relationship Id="rId16" Type="http://schemas.openxmlformats.org/officeDocument/2006/relationships/image" Target="../media/image82.png"/><Relationship Id="rId15" Type="http://schemas.openxmlformats.org/officeDocument/2006/relationships/image" Target="../media/image17.svg"/><Relationship Id="rId14" Type="http://schemas.openxmlformats.org/officeDocument/2006/relationships/image" Target="../media/image81.png"/><Relationship Id="rId13" Type="http://schemas.openxmlformats.org/officeDocument/2006/relationships/image" Target="../media/image80.svg"/><Relationship Id="rId12" Type="http://schemas.openxmlformats.org/officeDocument/2006/relationships/image" Target="../media/image79.png"/><Relationship Id="rId11" Type="http://schemas.openxmlformats.org/officeDocument/2006/relationships/image" Target="../media/image78.svg"/><Relationship Id="rId10" Type="http://schemas.openxmlformats.org/officeDocument/2006/relationships/image" Target="../media/image77.png"/><Relationship Id="rId1" Type="http://schemas.openxmlformats.org/officeDocument/2006/relationships/image" Target="../media/image71.png"/></Relationships>
</file>

<file path=ppt/slides/_rels/slide2.xml.rels><?xml version="1.0" encoding="UTF-8" standalone="yes"?>
<Relationships xmlns="http://schemas.openxmlformats.org/package/2006/relationships"><Relationship Id="rId9" Type="http://schemas.openxmlformats.org/officeDocument/2006/relationships/image" Target="../media/image17.svg"/><Relationship Id="rId8" Type="http://schemas.openxmlformats.org/officeDocument/2006/relationships/image" Target="../media/image16.png"/><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20.jpeg"/><Relationship Id="rId20" Type="http://schemas.openxmlformats.org/officeDocument/2006/relationships/slideLayout" Target="../slideLayouts/slideLayout7.xml"/><Relationship Id="rId2" Type="http://schemas.openxmlformats.org/officeDocument/2006/relationships/image" Target="../media/image2.svg"/><Relationship Id="rId19" Type="http://schemas.openxmlformats.org/officeDocument/2006/relationships/image" Target="../media/image32.svg"/><Relationship Id="rId18" Type="http://schemas.openxmlformats.org/officeDocument/2006/relationships/image" Target="../media/image31.png"/><Relationship Id="rId17" Type="http://schemas.openxmlformats.org/officeDocument/2006/relationships/image" Target="../media/image30.svg"/><Relationship Id="rId16" Type="http://schemas.openxmlformats.org/officeDocument/2006/relationships/image" Target="../media/image29.png"/><Relationship Id="rId15" Type="http://schemas.openxmlformats.org/officeDocument/2006/relationships/image" Target="../media/image28.svg"/><Relationship Id="rId14" Type="http://schemas.openxmlformats.org/officeDocument/2006/relationships/image" Target="../media/image27.png"/><Relationship Id="rId13" Type="http://schemas.openxmlformats.org/officeDocument/2006/relationships/image" Target="../media/image26.svg"/><Relationship Id="rId12" Type="http://schemas.openxmlformats.org/officeDocument/2006/relationships/image" Target="../media/image25.png"/><Relationship Id="rId11" Type="http://schemas.openxmlformats.org/officeDocument/2006/relationships/image" Target="../media/image24.svg"/><Relationship Id="rId10" Type="http://schemas.openxmlformats.org/officeDocument/2006/relationships/image" Target="../media/image2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22.svg"/><Relationship Id="rId7" Type="http://schemas.openxmlformats.org/officeDocument/2006/relationships/image" Target="../media/image21.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2.svg"/><Relationship Id="rId19" Type="http://schemas.openxmlformats.org/officeDocument/2006/relationships/slideLayout" Target="../slideLayouts/slideLayout7.xml"/><Relationship Id="rId18" Type="http://schemas.openxmlformats.org/officeDocument/2006/relationships/image" Target="../media/image28.svg"/><Relationship Id="rId17" Type="http://schemas.openxmlformats.org/officeDocument/2006/relationships/image" Target="../media/image27.png"/><Relationship Id="rId16" Type="http://schemas.openxmlformats.org/officeDocument/2006/relationships/image" Target="../media/image40.svg"/><Relationship Id="rId15" Type="http://schemas.openxmlformats.org/officeDocument/2006/relationships/image" Target="../media/image39.png"/><Relationship Id="rId14" Type="http://schemas.openxmlformats.org/officeDocument/2006/relationships/image" Target="../media/image30.svg"/><Relationship Id="rId13" Type="http://schemas.openxmlformats.org/officeDocument/2006/relationships/image" Target="../media/image29.png"/><Relationship Id="rId12" Type="http://schemas.openxmlformats.org/officeDocument/2006/relationships/image" Target="../media/image38.svg"/><Relationship Id="rId11" Type="http://schemas.openxmlformats.org/officeDocument/2006/relationships/image" Target="../media/image37.png"/><Relationship Id="rId10" Type="http://schemas.openxmlformats.org/officeDocument/2006/relationships/image" Target="../media/image36.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22.svg"/><Relationship Id="rId7" Type="http://schemas.openxmlformats.org/officeDocument/2006/relationships/image" Target="../media/image21.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2.svg"/><Relationship Id="rId19" Type="http://schemas.openxmlformats.org/officeDocument/2006/relationships/slideLayout" Target="../slideLayouts/slideLayout7.xml"/><Relationship Id="rId18" Type="http://schemas.openxmlformats.org/officeDocument/2006/relationships/image" Target="../media/image28.svg"/><Relationship Id="rId17" Type="http://schemas.openxmlformats.org/officeDocument/2006/relationships/image" Target="../media/image27.png"/><Relationship Id="rId16" Type="http://schemas.openxmlformats.org/officeDocument/2006/relationships/image" Target="../media/image40.svg"/><Relationship Id="rId15" Type="http://schemas.openxmlformats.org/officeDocument/2006/relationships/image" Target="../media/image39.png"/><Relationship Id="rId14" Type="http://schemas.openxmlformats.org/officeDocument/2006/relationships/image" Target="../media/image30.svg"/><Relationship Id="rId13" Type="http://schemas.openxmlformats.org/officeDocument/2006/relationships/image" Target="../media/image29.png"/><Relationship Id="rId12" Type="http://schemas.openxmlformats.org/officeDocument/2006/relationships/image" Target="../media/image38.svg"/><Relationship Id="rId11" Type="http://schemas.openxmlformats.org/officeDocument/2006/relationships/image" Target="../media/image37.png"/><Relationship Id="rId10" Type="http://schemas.openxmlformats.org/officeDocument/2006/relationships/image" Target="../media/image36.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3" Type="http://schemas.openxmlformats.org/officeDocument/2006/relationships/image" Target="../media/image35.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28.svg"/><Relationship Id="rId11" Type="http://schemas.openxmlformats.org/officeDocument/2006/relationships/image" Target="../media/image27.png"/><Relationship Id="rId10" Type="http://schemas.openxmlformats.org/officeDocument/2006/relationships/image" Target="../media/image40.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3" Type="http://schemas.openxmlformats.org/officeDocument/2006/relationships/image" Target="../media/image35.png"/><Relationship Id="rId2" Type="http://schemas.openxmlformats.org/officeDocument/2006/relationships/image" Target="../media/image2.svg"/><Relationship Id="rId15" Type="http://schemas.openxmlformats.org/officeDocument/2006/relationships/slideLayout" Target="../slideLayouts/slideLayout7.xml"/><Relationship Id="rId14" Type="http://schemas.openxmlformats.org/officeDocument/2006/relationships/image" Target="../media/image42.png"/><Relationship Id="rId13" Type="http://schemas.openxmlformats.org/officeDocument/2006/relationships/image" Target="../media/image41.png"/><Relationship Id="rId12" Type="http://schemas.openxmlformats.org/officeDocument/2006/relationships/image" Target="../media/image28.svg"/><Relationship Id="rId11" Type="http://schemas.openxmlformats.org/officeDocument/2006/relationships/image" Target="../media/image27.png"/><Relationship Id="rId10" Type="http://schemas.openxmlformats.org/officeDocument/2006/relationships/image" Target="../media/image40.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3" Type="http://schemas.openxmlformats.org/officeDocument/2006/relationships/image" Target="../media/image35.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28.svg"/><Relationship Id="rId11" Type="http://schemas.openxmlformats.org/officeDocument/2006/relationships/image" Target="../media/image27.png"/><Relationship Id="rId10" Type="http://schemas.openxmlformats.org/officeDocument/2006/relationships/image" Target="../media/image40.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svg"/><Relationship Id="rId7" Type="http://schemas.openxmlformats.org/officeDocument/2006/relationships/image" Target="../media/image49.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 Id="rId3" Type="http://schemas.openxmlformats.org/officeDocument/2006/relationships/image" Target="../media/image45.png"/><Relationship Id="rId2" Type="http://schemas.openxmlformats.org/officeDocument/2006/relationships/image" Target="../media/image44.svg"/><Relationship Id="rId19" Type="http://schemas.openxmlformats.org/officeDocument/2006/relationships/slideLayout" Target="../slideLayouts/slideLayout7.xml"/><Relationship Id="rId18" Type="http://schemas.openxmlformats.org/officeDocument/2006/relationships/image" Target="../media/image60.png"/><Relationship Id="rId17" Type="http://schemas.openxmlformats.org/officeDocument/2006/relationships/image" Target="../media/image59.png"/><Relationship Id="rId16" Type="http://schemas.openxmlformats.org/officeDocument/2006/relationships/image" Target="../media/image58.png"/><Relationship Id="rId15" Type="http://schemas.openxmlformats.org/officeDocument/2006/relationships/image" Target="../media/image57.png"/><Relationship Id="rId14" Type="http://schemas.openxmlformats.org/officeDocument/2006/relationships/image" Target="../media/image56.png"/><Relationship Id="rId13" Type="http://schemas.openxmlformats.org/officeDocument/2006/relationships/image" Target="../media/image55.png"/><Relationship Id="rId12" Type="http://schemas.openxmlformats.org/officeDocument/2006/relationships/image" Target="../media/image54.svg"/><Relationship Id="rId11" Type="http://schemas.openxmlformats.org/officeDocument/2006/relationships/image" Target="../media/image53.png"/><Relationship Id="rId10" Type="http://schemas.openxmlformats.org/officeDocument/2006/relationships/image" Target="../media/image52.svg"/><Relationship Id="rId1" Type="http://schemas.openxmlformats.org/officeDocument/2006/relationships/image" Target="../media/image43.png"/></Relationships>
</file>

<file path=ppt/slides/_rels/slide9.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66.svg"/><Relationship Id="rId7" Type="http://schemas.openxmlformats.org/officeDocument/2006/relationships/image" Target="../media/image49.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 Id="rId3" Type="http://schemas.openxmlformats.org/officeDocument/2006/relationships/image" Target="../media/image45.png"/><Relationship Id="rId2" Type="http://schemas.openxmlformats.org/officeDocument/2006/relationships/image" Target="../media/image62.svg"/><Relationship Id="rId15" Type="http://schemas.openxmlformats.org/officeDocument/2006/relationships/slideLayout" Target="../slideLayouts/slideLayout7.xml"/><Relationship Id="rId14" Type="http://schemas.openxmlformats.org/officeDocument/2006/relationships/image" Target="../media/image17.svg"/><Relationship Id="rId13" Type="http://schemas.openxmlformats.org/officeDocument/2006/relationships/image" Target="../media/image16.png"/><Relationship Id="rId12" Type="http://schemas.openxmlformats.org/officeDocument/2006/relationships/image" Target="../media/image68.svg"/><Relationship Id="rId11" Type="http://schemas.openxmlformats.org/officeDocument/2006/relationships/image" Target="../media/image53.png"/><Relationship Id="rId10" Type="http://schemas.openxmlformats.org/officeDocument/2006/relationships/image" Target="../media/image67.svg"/><Relationship Id="rId1"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3" name="TextBox 3"/>
          <p:cNvSpPr txBox="1"/>
          <p:nvPr/>
        </p:nvSpPr>
        <p:spPr>
          <a:xfrm>
            <a:off x="4159403" y="5596035"/>
            <a:ext cx="9969194" cy="3060870"/>
          </a:xfrm>
          <a:prstGeom prst="rect">
            <a:avLst/>
          </a:prstGeom>
        </p:spPr>
        <p:txBody>
          <a:bodyPr lIns="0" tIns="0" rIns="0" bIns="0" rtlCol="0" anchor="t">
            <a:spAutoFit/>
          </a:bodyPr>
          <a:lstStyle/>
          <a:p>
            <a:pPr algn="ctr">
              <a:lnSpc>
                <a:spcPts val="7655"/>
              </a:lnSpc>
            </a:pPr>
            <a:r>
              <a:rPr lang="en-US" sz="8900" b="1" spc="-373">
                <a:solidFill>
                  <a:srgbClr val="8CA6E3"/>
                </a:solidFill>
                <a:latin typeface="Arista Pro Bold" panose="02000506020000020004"/>
                <a:ea typeface="Arista Pro Bold" panose="02000506020000020004"/>
                <a:cs typeface="Arista Pro Bold" panose="02000506020000020004"/>
                <a:sym typeface="Arista Pro Bold" panose="02000506020000020004"/>
              </a:rPr>
              <a:t>MediSked: Hospital</a:t>
            </a:r>
            <a:endParaRPr lang="en-US" sz="8900" b="1" spc="-373">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a:p>
            <a:pPr algn="ctr">
              <a:lnSpc>
                <a:spcPts val="7655"/>
              </a:lnSpc>
            </a:pPr>
            <a:r>
              <a:rPr lang="en-US" sz="8900" b="1" spc="-373">
                <a:solidFill>
                  <a:srgbClr val="8CA6E3"/>
                </a:solidFill>
                <a:latin typeface="Arista Pro Bold" panose="02000506020000020004"/>
                <a:ea typeface="Arista Pro Bold" panose="02000506020000020004"/>
                <a:cs typeface="Arista Pro Bold" panose="02000506020000020004"/>
                <a:sym typeface="Arista Pro Bold" panose="02000506020000020004"/>
              </a:rPr>
              <a:t>Scheduling and Billing Management System</a:t>
            </a:r>
            <a:endParaRPr lang="en-US" sz="8900" b="1" spc="-373">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grpSp>
        <p:nvGrpSpPr>
          <p:cNvPr id="4" name="Group 4"/>
          <p:cNvGrpSpPr/>
          <p:nvPr/>
        </p:nvGrpSpPr>
        <p:grpSpPr>
          <a:xfrm rot="0">
            <a:off x="4159403" y="1028700"/>
            <a:ext cx="9969194" cy="3947461"/>
            <a:chOff x="0" y="0"/>
            <a:chExt cx="8377079" cy="3317038"/>
          </a:xfrm>
        </p:grpSpPr>
        <p:sp>
          <p:nvSpPr>
            <p:cNvPr id="5" name="Freeform 5"/>
            <p:cNvSpPr/>
            <p:nvPr/>
          </p:nvSpPr>
          <p:spPr>
            <a:xfrm>
              <a:off x="0" y="0"/>
              <a:ext cx="8377079" cy="3317038"/>
            </a:xfrm>
            <a:custGeom>
              <a:avLst/>
              <a:gdLst/>
              <a:ahLst/>
              <a:cxnLst/>
              <a:rect l="l" t="t" r="r" b="b"/>
              <a:pathLst>
                <a:path w="8377079" h="3317038">
                  <a:moveTo>
                    <a:pt x="8377079" y="3317038"/>
                  </a:moveTo>
                  <a:lnTo>
                    <a:pt x="0" y="3317038"/>
                  </a:lnTo>
                  <a:lnTo>
                    <a:pt x="0" y="1645251"/>
                  </a:lnTo>
                  <a:cubicBezTo>
                    <a:pt x="0" y="736382"/>
                    <a:pt x="929856" y="0"/>
                    <a:pt x="2077516" y="0"/>
                  </a:cubicBezTo>
                  <a:lnTo>
                    <a:pt x="6299564" y="0"/>
                  </a:lnTo>
                  <a:cubicBezTo>
                    <a:pt x="7447224" y="0"/>
                    <a:pt x="8377079" y="736382"/>
                    <a:pt x="8377079" y="1645251"/>
                  </a:cubicBezTo>
                  <a:lnTo>
                    <a:pt x="8377079" y="3317038"/>
                  </a:lnTo>
                  <a:close/>
                </a:path>
              </a:pathLst>
            </a:custGeom>
            <a:blipFill>
              <a:blip r:embed="rId3"/>
              <a:stretch>
                <a:fillRect t="-21028" b="-21028"/>
              </a:stretch>
            </a:blipFill>
          </p:spPr>
        </p:sp>
      </p:grpSp>
      <p:sp>
        <p:nvSpPr>
          <p:cNvPr id="6" name="Freeform 6"/>
          <p:cNvSpPr/>
          <p:nvPr/>
        </p:nvSpPr>
        <p:spPr>
          <a:xfrm>
            <a:off x="6229093" y="4530681"/>
            <a:ext cx="5829814" cy="631882"/>
          </a:xfrm>
          <a:custGeom>
            <a:avLst/>
            <a:gdLst/>
            <a:ahLst/>
            <a:cxnLst/>
            <a:rect l="l" t="t" r="r" b="b"/>
            <a:pathLst>
              <a:path w="5829814" h="631882">
                <a:moveTo>
                  <a:pt x="0" y="0"/>
                </a:moveTo>
                <a:lnTo>
                  <a:pt x="5829814" y="0"/>
                </a:lnTo>
                <a:lnTo>
                  <a:pt x="5829814" y="631881"/>
                </a:lnTo>
                <a:lnTo>
                  <a:pt x="0" y="631881"/>
                </a:lnTo>
                <a:lnTo>
                  <a:pt x="0" y="0"/>
                </a:lnTo>
                <a:close/>
              </a:path>
            </a:pathLst>
          </a:custGeom>
          <a:blipFill>
            <a:blip r:embed="rId4">
              <a:extLst>
                <a:ext uri="{96DAC541-7B7A-43D3-8B79-37D633B846F1}">
                  <asvg:svgBlip xmlns:asvg="http://schemas.microsoft.com/office/drawing/2016/SVG/main" r:embed="rId5"/>
                </a:ext>
              </a:extLst>
            </a:blip>
            <a:stretch>
              <a:fillRect l="-52709" t="-1298375" r="-92644" b="-831331"/>
            </a:stretch>
          </a:blipFill>
          <a:ln w="38100" cap="rnd">
            <a:solidFill>
              <a:srgbClr val="8CA6E3"/>
            </a:solidFill>
            <a:prstDash val="solid"/>
            <a:round/>
          </a:ln>
        </p:spPr>
      </p:sp>
      <p:sp>
        <p:nvSpPr>
          <p:cNvPr id="7" name="Freeform 7"/>
          <p:cNvSpPr/>
          <p:nvPr/>
        </p:nvSpPr>
        <p:spPr>
          <a:xfrm rot="-1362358">
            <a:off x="14860686" y="1449671"/>
            <a:ext cx="3472151" cy="3650093"/>
          </a:xfrm>
          <a:custGeom>
            <a:avLst/>
            <a:gdLst/>
            <a:ahLst/>
            <a:cxnLst/>
            <a:rect l="l" t="t" r="r" b="b"/>
            <a:pathLst>
              <a:path w="3472151" h="3650093">
                <a:moveTo>
                  <a:pt x="0" y="0"/>
                </a:moveTo>
                <a:lnTo>
                  <a:pt x="3472151" y="0"/>
                </a:lnTo>
                <a:lnTo>
                  <a:pt x="3472151" y="3650093"/>
                </a:lnTo>
                <a:lnTo>
                  <a:pt x="0" y="365009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625308">
            <a:off x="-1084786" y="3873421"/>
            <a:ext cx="4774363" cy="3646420"/>
          </a:xfrm>
          <a:custGeom>
            <a:avLst/>
            <a:gdLst/>
            <a:ahLst/>
            <a:cxnLst/>
            <a:rect l="l" t="t" r="r" b="b"/>
            <a:pathLst>
              <a:path w="4774363" h="3646420">
                <a:moveTo>
                  <a:pt x="0" y="0"/>
                </a:moveTo>
                <a:lnTo>
                  <a:pt x="4774363" y="0"/>
                </a:lnTo>
                <a:lnTo>
                  <a:pt x="4774363" y="3646420"/>
                </a:lnTo>
                <a:lnTo>
                  <a:pt x="0" y="364642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9" name="Freeform 9"/>
          <p:cNvSpPr/>
          <p:nvPr/>
        </p:nvSpPr>
        <p:spPr>
          <a:xfrm>
            <a:off x="281692" y="9167430"/>
            <a:ext cx="17724616" cy="597581"/>
          </a:xfrm>
          <a:custGeom>
            <a:avLst/>
            <a:gdLst/>
            <a:ahLst/>
            <a:cxnLst/>
            <a:rect l="l" t="t" r="r" b="b"/>
            <a:pathLst>
              <a:path w="17724616" h="597581">
                <a:moveTo>
                  <a:pt x="0" y="0"/>
                </a:moveTo>
                <a:lnTo>
                  <a:pt x="17724616" y="0"/>
                </a:lnTo>
                <a:lnTo>
                  <a:pt x="17724616" y="597581"/>
                </a:lnTo>
                <a:lnTo>
                  <a:pt x="0" y="597581"/>
                </a:lnTo>
                <a:lnTo>
                  <a:pt x="0" y="0"/>
                </a:lnTo>
                <a:close/>
              </a:path>
            </a:pathLst>
          </a:custGeom>
          <a:blipFill>
            <a:blip r:embed="rId10">
              <a:extLst>
                <a:ext uri="{96DAC541-7B7A-43D3-8B79-37D633B846F1}">
                  <asvg:svgBlip xmlns:asvg="http://schemas.microsoft.com/office/drawing/2016/SVG/main" r:embed="rId11"/>
                </a:ext>
              </a:extLst>
            </a:blip>
            <a:stretch>
              <a:fillRect l="-10079" t="-1285731" r="-58450" b="-2956887"/>
            </a:stretch>
          </a:blipFill>
          <a:ln w="47625" cap="rnd">
            <a:solidFill>
              <a:srgbClr val="8CA6E3"/>
            </a:solidFill>
            <a:prstDash val="solid"/>
            <a:round/>
          </a:ln>
        </p:spPr>
      </p:sp>
      <p:sp>
        <p:nvSpPr>
          <p:cNvPr id="10" name="Freeform 10"/>
          <p:cNvSpPr/>
          <p:nvPr/>
        </p:nvSpPr>
        <p:spPr>
          <a:xfrm>
            <a:off x="8587497" y="8847626"/>
            <a:ext cx="1113006" cy="1075442"/>
          </a:xfrm>
          <a:custGeom>
            <a:avLst/>
            <a:gdLst/>
            <a:ahLst/>
            <a:cxnLst/>
            <a:rect l="l" t="t" r="r" b="b"/>
            <a:pathLst>
              <a:path w="1113006" h="1075442">
                <a:moveTo>
                  <a:pt x="0" y="0"/>
                </a:moveTo>
                <a:lnTo>
                  <a:pt x="1113006" y="0"/>
                </a:lnTo>
                <a:lnTo>
                  <a:pt x="1113006" y="1075442"/>
                </a:lnTo>
                <a:lnTo>
                  <a:pt x="0" y="10754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654733" y="1147774"/>
            <a:ext cx="713800" cy="632342"/>
          </a:xfrm>
          <a:custGeom>
            <a:avLst/>
            <a:gdLst/>
            <a:ahLst/>
            <a:cxnLst/>
            <a:rect l="l" t="t" r="r" b="b"/>
            <a:pathLst>
              <a:path w="713800" h="632342">
                <a:moveTo>
                  <a:pt x="0" y="0"/>
                </a:moveTo>
                <a:lnTo>
                  <a:pt x="713801" y="0"/>
                </a:lnTo>
                <a:lnTo>
                  <a:pt x="713801" y="632343"/>
                </a:lnTo>
                <a:lnTo>
                  <a:pt x="0" y="632343"/>
                </a:lnTo>
                <a:lnTo>
                  <a:pt x="0" y="0"/>
                </a:lnTo>
                <a:close/>
              </a:path>
            </a:pathLst>
          </a:custGeom>
          <a:blipFill>
            <a:blip r:embed="rId14">
              <a:extLst>
                <a:ext uri="{96DAC541-7B7A-43D3-8B79-37D633B846F1}">
                  <asvg:svgBlip xmlns:asvg="http://schemas.microsoft.com/office/drawing/2016/SVG/main" r:embed="rId15"/>
                </a:ext>
              </a:extLst>
            </a:blip>
            <a:stretch>
              <a:fillRect l="-44610" r="-43311" b="-98341"/>
            </a:stretch>
          </a:blipFill>
        </p:spPr>
      </p:sp>
      <p:sp>
        <p:nvSpPr>
          <p:cNvPr id="12" name="Freeform 12"/>
          <p:cNvSpPr/>
          <p:nvPr/>
        </p:nvSpPr>
        <p:spPr>
          <a:xfrm>
            <a:off x="13066937" y="1147774"/>
            <a:ext cx="969800" cy="969800"/>
          </a:xfrm>
          <a:custGeom>
            <a:avLst/>
            <a:gdLst/>
            <a:ahLst/>
            <a:cxnLst/>
            <a:rect l="l" t="t" r="r" b="b"/>
            <a:pathLst>
              <a:path w="969800" h="969800">
                <a:moveTo>
                  <a:pt x="0" y="0"/>
                </a:moveTo>
                <a:lnTo>
                  <a:pt x="969799" y="0"/>
                </a:lnTo>
                <a:lnTo>
                  <a:pt x="969799" y="969800"/>
                </a:lnTo>
                <a:lnTo>
                  <a:pt x="0" y="969800"/>
                </a:lnTo>
                <a:lnTo>
                  <a:pt x="0" y="0"/>
                </a:lnTo>
                <a:close/>
              </a:path>
            </a:pathLst>
          </a:custGeom>
          <a:blipFill>
            <a:blip r:embed="rId16">
              <a:alphaModFix amt="75000"/>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5699708" y="6094154"/>
            <a:ext cx="724100" cy="781611"/>
          </a:xfrm>
          <a:custGeom>
            <a:avLst/>
            <a:gdLst/>
            <a:ahLst/>
            <a:cxnLst/>
            <a:rect l="l" t="t" r="r" b="b"/>
            <a:pathLst>
              <a:path w="724100" h="781611">
                <a:moveTo>
                  <a:pt x="0" y="0"/>
                </a:moveTo>
                <a:lnTo>
                  <a:pt x="724100" y="0"/>
                </a:lnTo>
                <a:lnTo>
                  <a:pt x="724100" y="781612"/>
                </a:lnTo>
                <a:lnTo>
                  <a:pt x="0" y="781612"/>
                </a:lnTo>
                <a:lnTo>
                  <a:pt x="0" y="0"/>
                </a:lnTo>
                <a:close/>
              </a:path>
            </a:pathLst>
          </a:custGeom>
          <a:blipFill>
            <a:blip r:embed="rId18">
              <a:extLst>
                <a:ext uri="{96DAC541-7B7A-43D3-8B79-37D633B846F1}">
                  <asvg:svgBlip xmlns:asvg="http://schemas.microsoft.com/office/drawing/2016/SVG/main" r:embed="rId19"/>
                </a:ext>
              </a:extLst>
            </a:blip>
            <a:stretch>
              <a:fillRect l="-237723" t="-130458" b="-131768"/>
            </a:stretch>
          </a:blipFill>
          <a:ln cap="sq">
            <a:noFill/>
            <a:prstDash val="solid"/>
            <a:miter/>
          </a:ln>
        </p:spPr>
      </p:sp>
      <p:sp>
        <p:nvSpPr>
          <p:cNvPr id="14" name="TextBox 14"/>
          <p:cNvSpPr txBox="1"/>
          <p:nvPr/>
        </p:nvSpPr>
        <p:spPr>
          <a:xfrm>
            <a:off x="6574139" y="4699301"/>
            <a:ext cx="5139723" cy="342265"/>
          </a:xfrm>
          <a:prstGeom prst="rect">
            <a:avLst/>
          </a:prstGeom>
        </p:spPr>
        <p:txBody>
          <a:bodyPr lIns="0" tIns="0" rIns="0" bIns="0" rtlCol="0" anchor="t">
            <a:spAutoFit/>
          </a:bodyPr>
          <a:lstStyle/>
          <a:p>
            <a:pPr algn="ctr">
              <a:lnSpc>
                <a:spcPts val="2600"/>
              </a:lnSpc>
            </a:pPr>
            <a:r>
              <a:rPr lang="en-US" sz="2600">
                <a:solidFill>
                  <a:srgbClr val="585D5D"/>
                </a:solidFill>
                <a:latin typeface="TT Fors" panose="020B0003030001020000"/>
                <a:ea typeface="TT Fors" panose="020B0003030001020000"/>
                <a:cs typeface="TT Fors" panose="020B0003030001020000"/>
                <a:sym typeface="TT Fors" panose="020B0003030001020000"/>
              </a:rPr>
              <a:t>Presented by: Kate Kirslet Sabio</a:t>
            </a:r>
            <a:endParaRPr lang="en-US" sz="2600">
              <a:solidFill>
                <a:srgbClr val="585D5D"/>
              </a:solidFill>
              <a:latin typeface="TT Fors" panose="020B0003030001020000"/>
              <a:ea typeface="TT Fors" panose="020B0003030001020000"/>
              <a:cs typeface="TT Fors" panose="020B0003030001020000"/>
              <a:sym typeface="TT Fors" panose="020B000303000102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5" name="Freeform 5"/>
          <p:cNvSpPr/>
          <p:nvPr/>
        </p:nvSpPr>
        <p:spPr>
          <a:xfrm>
            <a:off x="4670805" y="1549172"/>
            <a:ext cx="588155" cy="626530"/>
          </a:xfrm>
          <a:custGeom>
            <a:avLst/>
            <a:gdLst/>
            <a:ahLst/>
            <a:cxnLst/>
            <a:rect l="l" t="t" r="r" b="b"/>
            <a:pathLst>
              <a:path w="588155" h="626530">
                <a:moveTo>
                  <a:pt x="0" y="0"/>
                </a:moveTo>
                <a:lnTo>
                  <a:pt x="588155" y="0"/>
                </a:lnTo>
                <a:lnTo>
                  <a:pt x="588155" y="626530"/>
                </a:lnTo>
                <a:lnTo>
                  <a:pt x="0" y="62653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2098375" y="917517"/>
            <a:ext cx="1079156" cy="1197399"/>
          </a:xfrm>
          <a:custGeom>
            <a:avLst/>
            <a:gdLst/>
            <a:ahLst/>
            <a:cxnLst/>
            <a:rect l="l" t="t" r="r" b="b"/>
            <a:pathLst>
              <a:path w="1079156" h="1197399">
                <a:moveTo>
                  <a:pt x="0" y="0"/>
                </a:moveTo>
                <a:lnTo>
                  <a:pt x="1079155" y="0"/>
                </a:lnTo>
                <a:lnTo>
                  <a:pt x="1079155" y="1197399"/>
                </a:lnTo>
                <a:lnTo>
                  <a:pt x="0" y="119739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rot="-7790991">
            <a:off x="15066615" y="354983"/>
            <a:ext cx="873441" cy="949393"/>
          </a:xfrm>
          <a:custGeom>
            <a:avLst/>
            <a:gdLst/>
            <a:ahLst/>
            <a:cxnLst/>
            <a:rect l="l" t="t" r="r" b="b"/>
            <a:pathLst>
              <a:path w="873441" h="949393">
                <a:moveTo>
                  <a:pt x="0" y="0"/>
                </a:moveTo>
                <a:lnTo>
                  <a:pt x="873442" y="0"/>
                </a:lnTo>
                <a:lnTo>
                  <a:pt x="873442" y="949392"/>
                </a:lnTo>
                <a:lnTo>
                  <a:pt x="0" y="9493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275822" y="1318683"/>
            <a:ext cx="1505756" cy="259743"/>
          </a:xfrm>
          <a:custGeom>
            <a:avLst/>
            <a:gdLst/>
            <a:ahLst/>
            <a:cxnLst/>
            <a:rect l="l" t="t" r="r" b="b"/>
            <a:pathLst>
              <a:path w="1505756" h="259743">
                <a:moveTo>
                  <a:pt x="0" y="0"/>
                </a:moveTo>
                <a:lnTo>
                  <a:pt x="1505756" y="0"/>
                </a:lnTo>
                <a:lnTo>
                  <a:pt x="1505756" y="259743"/>
                </a:lnTo>
                <a:lnTo>
                  <a:pt x="0" y="25974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14200956" y="1942846"/>
            <a:ext cx="1188290" cy="1188290"/>
          </a:xfrm>
          <a:custGeom>
            <a:avLst/>
            <a:gdLst/>
            <a:ahLst/>
            <a:cxnLst/>
            <a:rect l="l" t="t" r="r" b="b"/>
            <a:pathLst>
              <a:path w="1188290" h="1188290">
                <a:moveTo>
                  <a:pt x="0" y="0"/>
                </a:moveTo>
                <a:lnTo>
                  <a:pt x="1188290" y="0"/>
                </a:lnTo>
                <a:lnTo>
                  <a:pt x="1188290" y="1188290"/>
                </a:lnTo>
                <a:lnTo>
                  <a:pt x="0" y="1188290"/>
                </a:lnTo>
                <a:lnTo>
                  <a:pt x="0" y="0"/>
                </a:lnTo>
                <a:close/>
              </a:path>
            </a:pathLst>
          </a:custGeom>
          <a:blipFill>
            <a:blip r:embed="rId11">
              <a:alphaModFix amt="65999"/>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a:off x="3581646" y="130867"/>
            <a:ext cx="1188290" cy="1188290"/>
          </a:xfrm>
          <a:custGeom>
            <a:avLst/>
            <a:gdLst/>
            <a:ahLst/>
            <a:cxnLst/>
            <a:rect l="l" t="t" r="r" b="b"/>
            <a:pathLst>
              <a:path w="1188290" h="1188290">
                <a:moveTo>
                  <a:pt x="0" y="0"/>
                </a:moveTo>
                <a:lnTo>
                  <a:pt x="1188290" y="0"/>
                </a:lnTo>
                <a:lnTo>
                  <a:pt x="1188290" y="1188290"/>
                </a:lnTo>
                <a:lnTo>
                  <a:pt x="0" y="1188290"/>
                </a:lnTo>
                <a:lnTo>
                  <a:pt x="0" y="0"/>
                </a:lnTo>
                <a:close/>
              </a:path>
            </a:pathLst>
          </a:custGeom>
          <a:blipFill>
            <a:blip r:embed="rId11">
              <a:alphaModFix amt="65999"/>
              <a:extLst>
                <a:ext uri="{96DAC541-7B7A-43D3-8B79-37D633B846F1}">
                  <asvg:svgBlip xmlns:asvg="http://schemas.microsoft.com/office/drawing/2016/SVG/main" r:embed="rId12"/>
                </a:ext>
              </a:extLst>
            </a:blip>
            <a:stretch>
              <a:fillRect/>
            </a:stretch>
          </a:blipFill>
          <a:ln cap="sq">
            <a:noFill/>
            <a:prstDash val="solid"/>
            <a:miter/>
          </a:ln>
        </p:spPr>
      </p:sp>
      <p:sp>
        <p:nvSpPr>
          <p:cNvPr id="11" name="Freeform 11"/>
          <p:cNvSpPr/>
          <p:nvPr/>
        </p:nvSpPr>
        <p:spPr>
          <a:xfrm>
            <a:off x="784298" y="3009356"/>
            <a:ext cx="353404" cy="353404"/>
          </a:xfrm>
          <a:custGeom>
            <a:avLst/>
            <a:gdLst/>
            <a:ahLst/>
            <a:cxnLst/>
            <a:rect l="l" t="t" r="r" b="b"/>
            <a:pathLst>
              <a:path w="353404" h="353404">
                <a:moveTo>
                  <a:pt x="0" y="0"/>
                </a:moveTo>
                <a:lnTo>
                  <a:pt x="353403" y="0"/>
                </a:lnTo>
                <a:lnTo>
                  <a:pt x="353403" y="353404"/>
                </a:lnTo>
                <a:lnTo>
                  <a:pt x="0" y="353404"/>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2" name="Freeform 12"/>
          <p:cNvSpPr/>
          <p:nvPr/>
        </p:nvSpPr>
        <p:spPr>
          <a:xfrm>
            <a:off x="17082598" y="851998"/>
            <a:ext cx="353404" cy="353404"/>
          </a:xfrm>
          <a:custGeom>
            <a:avLst/>
            <a:gdLst/>
            <a:ahLst/>
            <a:cxnLst/>
            <a:rect l="l" t="t" r="r" b="b"/>
            <a:pathLst>
              <a:path w="353404" h="353404">
                <a:moveTo>
                  <a:pt x="0" y="0"/>
                </a:moveTo>
                <a:lnTo>
                  <a:pt x="353404" y="0"/>
                </a:lnTo>
                <a:lnTo>
                  <a:pt x="353404" y="353404"/>
                </a:lnTo>
                <a:lnTo>
                  <a:pt x="0" y="353404"/>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4" name="TextBox 14"/>
          <p:cNvSpPr txBox="1"/>
          <p:nvPr/>
        </p:nvSpPr>
        <p:spPr>
          <a:xfrm>
            <a:off x="4964883" y="898465"/>
            <a:ext cx="8358234" cy="1300480"/>
          </a:xfrm>
          <a:prstGeom prst="rect">
            <a:avLst/>
          </a:prstGeom>
        </p:spPr>
        <p:txBody>
          <a:bodyPr lIns="0" tIns="0" rIns="0" bIns="0" rtlCol="0" anchor="t">
            <a:spAutoFit/>
          </a:bodyPr>
          <a:lstStyle/>
          <a:p>
            <a:pPr marL="0" lvl="0" indent="0" algn="ctr">
              <a:lnSpc>
                <a:spcPts val="10145"/>
              </a:lnSpc>
              <a:spcBef>
                <a:spcPct val="0"/>
              </a:spcBef>
            </a:pPr>
            <a:r>
              <a:rPr lang="en-US" altLang="en-US" sz="7200" b="1" spc="-495">
                <a:solidFill>
                  <a:srgbClr val="8CA6E3"/>
                </a:solidFill>
                <a:latin typeface="Arista Pro Bold" panose="02000506020000020004"/>
                <a:ea typeface="Arista Pro Bold" panose="02000506020000020004"/>
                <a:cs typeface="Arista Pro Bold" panose="02000506020000020004"/>
                <a:sym typeface="Arista Pro Bold" panose="02000506020000020004"/>
              </a:rPr>
              <a:t>Recommendations</a:t>
            </a:r>
            <a:endParaRPr lang="en-US" altLang="en-US" sz="7200" b="1" spc="-495">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25" name="Freeform 11"/>
          <p:cNvSpPr/>
          <p:nvPr/>
        </p:nvSpPr>
        <p:spPr>
          <a:xfrm>
            <a:off x="12725473" y="544921"/>
            <a:ext cx="353404" cy="353404"/>
          </a:xfrm>
          <a:custGeom>
            <a:avLst/>
            <a:gdLst/>
            <a:ahLst/>
            <a:cxnLst/>
            <a:rect l="l" t="t" r="r" b="b"/>
            <a:pathLst>
              <a:path w="353404" h="353404">
                <a:moveTo>
                  <a:pt x="0" y="0"/>
                </a:moveTo>
                <a:lnTo>
                  <a:pt x="353403" y="0"/>
                </a:lnTo>
                <a:lnTo>
                  <a:pt x="353403" y="353404"/>
                </a:lnTo>
                <a:lnTo>
                  <a:pt x="0" y="353404"/>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6" name="TextBox 4"/>
          <p:cNvSpPr txBox="1"/>
          <p:nvPr/>
        </p:nvSpPr>
        <p:spPr>
          <a:xfrm>
            <a:off x="2743200" y="2857500"/>
            <a:ext cx="14382115" cy="3489325"/>
          </a:xfrm>
          <a:prstGeom prst="rect">
            <a:avLst/>
          </a:prstGeom>
        </p:spPr>
        <p:txBody>
          <a:bodyPr wrap="square" lIns="0" tIns="0" rIns="0" bIns="0" rtlCol="0" anchor="t">
            <a:noAutofit/>
          </a:bodyPr>
          <a:lstStyle/>
          <a:p>
            <a:pPr marL="571500" indent="-571500" algn="just">
              <a:lnSpc>
                <a:spcPct val="200000"/>
              </a:lnSpc>
              <a:buFont typeface="Arial" panose="020B0604020202020204" pitchFamily="34" charset="0"/>
              <a:buChar char="•"/>
            </a:pPr>
            <a:r>
              <a:rPr lang="en-US" altLang="en-US" sz="44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Web Portal - Patient online appointment booking</a:t>
            </a:r>
            <a:endParaRPr lang="en-US" altLang="en-US" sz="44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marL="571500" indent="-571500" algn="just">
              <a:lnSpc>
                <a:spcPct val="200000"/>
              </a:lnSpc>
              <a:buFont typeface="Arial" panose="020B0604020202020204" pitchFamily="34" charset="0"/>
              <a:buChar char="•"/>
            </a:pPr>
            <a:r>
              <a:rPr lang="en-US" altLang="en-US" sz="44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Mobile App - Doctor remote schedule access</a:t>
            </a:r>
            <a:endParaRPr lang="en-US" altLang="en-US" sz="44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marL="571500" indent="-571500" algn="just">
              <a:lnSpc>
                <a:spcPct val="200000"/>
              </a:lnSpc>
              <a:buFont typeface="Arial" panose="020B0604020202020204" pitchFamily="34" charset="0"/>
              <a:buChar char="•"/>
            </a:pPr>
            <a:r>
              <a:rPr lang="en-US" altLang="en-US" sz="44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SMS/Email Reminders - Automated notifications</a:t>
            </a:r>
            <a:endParaRPr lang="en-US" altLang="en-US" sz="44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marL="571500" indent="-571500" algn="just">
              <a:lnSpc>
                <a:spcPct val="200000"/>
              </a:lnSpc>
              <a:buFont typeface="Arial" panose="020B0604020202020204" pitchFamily="34" charset="0"/>
              <a:buChar char="•"/>
            </a:pPr>
            <a:r>
              <a:rPr lang="en-US" altLang="en-US" sz="44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Self-Check-in Kiosks - Patient convenience features</a:t>
            </a:r>
            <a:endParaRPr lang="en-US" altLang="en-US" sz="44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3" name="Freeform 3"/>
          <p:cNvSpPr/>
          <p:nvPr/>
        </p:nvSpPr>
        <p:spPr>
          <a:xfrm>
            <a:off x="281692" y="9167430"/>
            <a:ext cx="17724616" cy="597581"/>
          </a:xfrm>
          <a:custGeom>
            <a:avLst/>
            <a:gdLst/>
            <a:ahLst/>
            <a:cxnLst/>
            <a:rect l="l" t="t" r="r" b="b"/>
            <a:pathLst>
              <a:path w="17724616" h="597581">
                <a:moveTo>
                  <a:pt x="0" y="0"/>
                </a:moveTo>
                <a:lnTo>
                  <a:pt x="17724616" y="0"/>
                </a:lnTo>
                <a:lnTo>
                  <a:pt x="17724616" y="597581"/>
                </a:lnTo>
                <a:lnTo>
                  <a:pt x="0" y="597581"/>
                </a:lnTo>
                <a:lnTo>
                  <a:pt x="0" y="0"/>
                </a:lnTo>
                <a:close/>
              </a:path>
            </a:pathLst>
          </a:custGeom>
          <a:blipFill>
            <a:blip r:embed="rId3">
              <a:extLst>
                <a:ext uri="{96DAC541-7B7A-43D3-8B79-37D633B846F1}">
                  <asvg:svgBlip xmlns:asvg="http://schemas.microsoft.com/office/drawing/2016/SVG/main" r:embed="rId4"/>
                </a:ext>
              </a:extLst>
            </a:blip>
            <a:stretch>
              <a:fillRect l="-10079" t="-1285731" r="-58450" b="-2956887"/>
            </a:stretch>
          </a:blipFill>
          <a:ln w="47625" cap="rnd">
            <a:solidFill>
              <a:srgbClr val="8CA6E3"/>
            </a:solidFill>
            <a:prstDash val="solid"/>
            <a:round/>
          </a:ln>
        </p:spPr>
      </p:sp>
      <p:sp>
        <p:nvSpPr>
          <p:cNvPr id="4" name="Freeform 4"/>
          <p:cNvSpPr/>
          <p:nvPr/>
        </p:nvSpPr>
        <p:spPr>
          <a:xfrm>
            <a:off x="8587497" y="8847626"/>
            <a:ext cx="1113006" cy="1075442"/>
          </a:xfrm>
          <a:custGeom>
            <a:avLst/>
            <a:gdLst/>
            <a:ahLst/>
            <a:cxnLst/>
            <a:rect l="l" t="t" r="r" b="b"/>
            <a:pathLst>
              <a:path w="1113006" h="1075442">
                <a:moveTo>
                  <a:pt x="0" y="0"/>
                </a:moveTo>
                <a:lnTo>
                  <a:pt x="1113006" y="0"/>
                </a:lnTo>
                <a:lnTo>
                  <a:pt x="1113006" y="1075442"/>
                </a:lnTo>
                <a:lnTo>
                  <a:pt x="0" y="10754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396500" y="7118012"/>
            <a:ext cx="12112475" cy="951241"/>
          </a:xfrm>
          <a:custGeom>
            <a:avLst/>
            <a:gdLst/>
            <a:ahLst/>
            <a:cxnLst/>
            <a:rect l="l" t="t" r="r" b="b"/>
            <a:pathLst>
              <a:path w="12112475" h="951241">
                <a:moveTo>
                  <a:pt x="0" y="0"/>
                </a:moveTo>
                <a:lnTo>
                  <a:pt x="12112475" y="0"/>
                </a:lnTo>
                <a:lnTo>
                  <a:pt x="12112475" y="951241"/>
                </a:lnTo>
                <a:lnTo>
                  <a:pt x="0" y="951241"/>
                </a:lnTo>
                <a:lnTo>
                  <a:pt x="0" y="0"/>
                </a:lnTo>
                <a:close/>
              </a:path>
            </a:pathLst>
          </a:custGeom>
          <a:blipFill>
            <a:blip r:embed="rId7">
              <a:extLst>
                <a:ext uri="{96DAC541-7B7A-43D3-8B79-37D633B846F1}">
                  <asvg:svgBlip xmlns:asvg="http://schemas.microsoft.com/office/drawing/2016/SVG/main" r:embed="rId8"/>
                </a:ext>
              </a:extLst>
            </a:blip>
            <a:stretch>
              <a:fillRect l="-14320" t="-443117" r="-15123" b="-390207"/>
            </a:stretch>
          </a:blipFill>
          <a:ln w="38100" cap="rnd">
            <a:solidFill>
              <a:srgbClr val="8CA6E3"/>
            </a:solidFill>
            <a:prstDash val="solid"/>
            <a:round/>
          </a:ln>
        </p:spPr>
      </p:sp>
      <p:grpSp>
        <p:nvGrpSpPr>
          <p:cNvPr id="6" name="Group 6"/>
          <p:cNvGrpSpPr/>
          <p:nvPr/>
        </p:nvGrpSpPr>
        <p:grpSpPr>
          <a:xfrm rot="0">
            <a:off x="3819624" y="2867241"/>
            <a:ext cx="10648751" cy="3177927"/>
            <a:chOff x="0" y="0"/>
            <a:chExt cx="8511154" cy="2540000"/>
          </a:xfrm>
        </p:grpSpPr>
        <p:sp>
          <p:nvSpPr>
            <p:cNvPr id="7" name="Freeform 7"/>
            <p:cNvSpPr/>
            <p:nvPr/>
          </p:nvSpPr>
          <p:spPr>
            <a:xfrm>
              <a:off x="0" y="0"/>
              <a:ext cx="8511153" cy="2540000"/>
            </a:xfrm>
            <a:custGeom>
              <a:avLst/>
              <a:gdLst/>
              <a:ahLst/>
              <a:cxnLst/>
              <a:rect l="l" t="t" r="r" b="b"/>
              <a:pathLst>
                <a:path w="8511153" h="2540000">
                  <a:moveTo>
                    <a:pt x="0" y="2159000"/>
                  </a:moveTo>
                  <a:lnTo>
                    <a:pt x="0" y="381000"/>
                  </a:lnTo>
                  <a:cubicBezTo>
                    <a:pt x="0" y="170180"/>
                    <a:pt x="228099" y="0"/>
                    <a:pt x="510669" y="0"/>
                  </a:cubicBezTo>
                  <a:lnTo>
                    <a:pt x="8000485" y="0"/>
                  </a:lnTo>
                  <a:cubicBezTo>
                    <a:pt x="8283055" y="0"/>
                    <a:pt x="8511153" y="170180"/>
                    <a:pt x="8511153" y="381000"/>
                  </a:cubicBezTo>
                  <a:lnTo>
                    <a:pt x="8511153" y="2159000"/>
                  </a:lnTo>
                  <a:cubicBezTo>
                    <a:pt x="8511153" y="2369820"/>
                    <a:pt x="8283055" y="2540000"/>
                    <a:pt x="8000485" y="2540000"/>
                  </a:cubicBezTo>
                  <a:lnTo>
                    <a:pt x="510669" y="2540000"/>
                  </a:lnTo>
                  <a:cubicBezTo>
                    <a:pt x="228099" y="2540000"/>
                    <a:pt x="0" y="2369820"/>
                    <a:pt x="0" y="2159000"/>
                  </a:cubicBezTo>
                  <a:close/>
                </a:path>
              </a:pathLst>
            </a:custGeom>
            <a:blipFill>
              <a:blip r:embed="rId9"/>
              <a:stretch>
                <a:fillRect t="-61694" b="-61694"/>
              </a:stretch>
            </a:blipFill>
          </p:spPr>
        </p:sp>
      </p:grpSp>
      <p:sp>
        <p:nvSpPr>
          <p:cNvPr id="8" name="TextBox 8"/>
          <p:cNvSpPr txBox="1"/>
          <p:nvPr/>
        </p:nvSpPr>
        <p:spPr>
          <a:xfrm>
            <a:off x="1540916" y="1155492"/>
            <a:ext cx="15206168" cy="1573040"/>
          </a:xfrm>
          <a:prstGeom prst="rect">
            <a:avLst/>
          </a:prstGeom>
        </p:spPr>
        <p:txBody>
          <a:bodyPr lIns="0" tIns="0" rIns="0" bIns="0" rtlCol="0" anchor="t">
            <a:spAutoFit/>
          </a:bodyPr>
          <a:lstStyle/>
          <a:p>
            <a:pPr algn="ctr">
              <a:lnSpc>
                <a:spcPts val="10840"/>
              </a:lnSpc>
            </a:pPr>
            <a:r>
              <a:rPr lang="en-US" sz="12605" b="1" spc="-529">
                <a:solidFill>
                  <a:srgbClr val="8CA6E3"/>
                </a:solidFill>
                <a:latin typeface="Arista Pro Bold" panose="02000506020000020004"/>
                <a:ea typeface="Arista Pro Bold" panose="02000506020000020004"/>
                <a:cs typeface="Arista Pro Bold" panose="02000506020000020004"/>
                <a:sym typeface="Arista Pro Bold" panose="02000506020000020004"/>
              </a:rPr>
              <a:t>Thank You</a:t>
            </a:r>
            <a:endParaRPr lang="en-US" sz="12605" b="1" spc="-529">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9" name="Freeform 9"/>
          <p:cNvSpPr/>
          <p:nvPr/>
        </p:nvSpPr>
        <p:spPr>
          <a:xfrm>
            <a:off x="13208774" y="2706687"/>
            <a:ext cx="2300201" cy="2216819"/>
          </a:xfrm>
          <a:custGeom>
            <a:avLst/>
            <a:gdLst/>
            <a:ahLst/>
            <a:cxnLst/>
            <a:rect l="l" t="t" r="r" b="b"/>
            <a:pathLst>
              <a:path w="2300201" h="2216819">
                <a:moveTo>
                  <a:pt x="0" y="0"/>
                </a:moveTo>
                <a:lnTo>
                  <a:pt x="2300201" y="0"/>
                </a:lnTo>
                <a:lnTo>
                  <a:pt x="2300201" y="2216818"/>
                </a:lnTo>
                <a:lnTo>
                  <a:pt x="0" y="221681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0" name="Freeform 10"/>
          <p:cNvSpPr/>
          <p:nvPr/>
        </p:nvSpPr>
        <p:spPr>
          <a:xfrm rot="1080241">
            <a:off x="2509779" y="3478262"/>
            <a:ext cx="2619690" cy="2518177"/>
          </a:xfrm>
          <a:custGeom>
            <a:avLst/>
            <a:gdLst/>
            <a:ahLst/>
            <a:cxnLst/>
            <a:rect l="l" t="t" r="r" b="b"/>
            <a:pathLst>
              <a:path w="2619690" h="2518177">
                <a:moveTo>
                  <a:pt x="0" y="0"/>
                </a:moveTo>
                <a:lnTo>
                  <a:pt x="2619690" y="0"/>
                </a:lnTo>
                <a:lnTo>
                  <a:pt x="2619690" y="2518177"/>
                </a:lnTo>
                <a:lnTo>
                  <a:pt x="0" y="2518177"/>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1" name="Freeform 11"/>
          <p:cNvSpPr/>
          <p:nvPr/>
        </p:nvSpPr>
        <p:spPr>
          <a:xfrm>
            <a:off x="704290" y="1316027"/>
            <a:ext cx="1673253" cy="1673253"/>
          </a:xfrm>
          <a:custGeom>
            <a:avLst/>
            <a:gdLst/>
            <a:ahLst/>
            <a:cxnLst/>
            <a:rect l="l" t="t" r="r" b="b"/>
            <a:pathLst>
              <a:path w="1673253" h="1673253">
                <a:moveTo>
                  <a:pt x="0" y="0"/>
                </a:moveTo>
                <a:lnTo>
                  <a:pt x="1673253" y="0"/>
                </a:lnTo>
                <a:lnTo>
                  <a:pt x="1673253" y="1673253"/>
                </a:lnTo>
                <a:lnTo>
                  <a:pt x="0" y="1673253"/>
                </a:lnTo>
                <a:lnTo>
                  <a:pt x="0" y="0"/>
                </a:lnTo>
                <a:close/>
              </a:path>
            </a:pathLst>
          </a:custGeom>
          <a:blipFill>
            <a:blip r:embed="rId14">
              <a:alphaModFix amt="65999"/>
              <a:extLst>
                <a:ext uri="{96DAC541-7B7A-43D3-8B79-37D633B846F1}">
                  <asvg:svgBlip xmlns:asvg="http://schemas.microsoft.com/office/drawing/2016/SVG/main" r:embed="rId15"/>
                </a:ext>
              </a:extLst>
            </a:blip>
            <a:stretch>
              <a:fillRect/>
            </a:stretch>
          </a:blipFill>
          <a:ln cap="sq">
            <a:noFill/>
            <a:prstDash val="solid"/>
            <a:miter/>
          </a:ln>
        </p:spPr>
      </p:sp>
      <p:sp>
        <p:nvSpPr>
          <p:cNvPr id="12" name="Freeform 12"/>
          <p:cNvSpPr/>
          <p:nvPr/>
        </p:nvSpPr>
        <p:spPr>
          <a:xfrm>
            <a:off x="15597150" y="6764272"/>
            <a:ext cx="1496903" cy="1496903"/>
          </a:xfrm>
          <a:custGeom>
            <a:avLst/>
            <a:gdLst/>
            <a:ahLst/>
            <a:cxnLst/>
            <a:rect l="l" t="t" r="r" b="b"/>
            <a:pathLst>
              <a:path w="1496903" h="1496903">
                <a:moveTo>
                  <a:pt x="0" y="0"/>
                </a:moveTo>
                <a:lnTo>
                  <a:pt x="1496903" y="0"/>
                </a:lnTo>
                <a:lnTo>
                  <a:pt x="1496903" y="1496903"/>
                </a:lnTo>
                <a:lnTo>
                  <a:pt x="0" y="1496903"/>
                </a:lnTo>
                <a:lnTo>
                  <a:pt x="0" y="0"/>
                </a:lnTo>
                <a:close/>
              </a:path>
            </a:pathLst>
          </a:custGeom>
          <a:blipFill>
            <a:blip r:embed="rId14">
              <a:alphaModFix amt="65999"/>
              <a:extLst>
                <a:ext uri="{96DAC541-7B7A-43D3-8B79-37D633B846F1}">
                  <asvg:svgBlip xmlns:asvg="http://schemas.microsoft.com/office/drawing/2016/SVG/main" r:embed="rId15"/>
                </a:ext>
              </a:extLst>
            </a:blip>
            <a:stretch>
              <a:fillRect/>
            </a:stretch>
          </a:blipFill>
          <a:ln cap="sq">
            <a:noFill/>
            <a:prstDash val="solid"/>
            <a:miter/>
          </a:ln>
        </p:spPr>
      </p:sp>
      <p:sp>
        <p:nvSpPr>
          <p:cNvPr id="13" name="Freeform 13"/>
          <p:cNvSpPr/>
          <p:nvPr/>
        </p:nvSpPr>
        <p:spPr>
          <a:xfrm>
            <a:off x="16345601" y="1206167"/>
            <a:ext cx="588677" cy="564395"/>
          </a:xfrm>
          <a:custGeom>
            <a:avLst/>
            <a:gdLst/>
            <a:ahLst/>
            <a:cxnLst/>
            <a:rect l="l" t="t" r="r" b="b"/>
            <a:pathLst>
              <a:path w="588677" h="564395">
                <a:moveTo>
                  <a:pt x="0" y="0"/>
                </a:moveTo>
                <a:lnTo>
                  <a:pt x="588678" y="0"/>
                </a:lnTo>
                <a:lnTo>
                  <a:pt x="588678" y="564395"/>
                </a:lnTo>
                <a:lnTo>
                  <a:pt x="0" y="564395"/>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4" name="Freeform 14"/>
          <p:cNvSpPr/>
          <p:nvPr/>
        </p:nvSpPr>
        <p:spPr>
          <a:xfrm>
            <a:off x="1028700" y="7565852"/>
            <a:ext cx="606757" cy="606757"/>
          </a:xfrm>
          <a:custGeom>
            <a:avLst/>
            <a:gdLst/>
            <a:ahLst/>
            <a:cxnLst/>
            <a:rect l="l" t="t" r="r" b="b"/>
            <a:pathLst>
              <a:path w="606757" h="606757">
                <a:moveTo>
                  <a:pt x="0" y="0"/>
                </a:moveTo>
                <a:lnTo>
                  <a:pt x="606757" y="0"/>
                </a:lnTo>
                <a:lnTo>
                  <a:pt x="606757" y="606758"/>
                </a:lnTo>
                <a:lnTo>
                  <a:pt x="0" y="606758"/>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5" name="Freeform 15"/>
          <p:cNvSpPr/>
          <p:nvPr/>
        </p:nvSpPr>
        <p:spPr>
          <a:xfrm>
            <a:off x="1158317" y="5660262"/>
            <a:ext cx="954279" cy="836187"/>
          </a:xfrm>
          <a:custGeom>
            <a:avLst/>
            <a:gdLst/>
            <a:ahLst/>
            <a:cxnLst/>
            <a:rect l="l" t="t" r="r" b="b"/>
            <a:pathLst>
              <a:path w="954279" h="836187">
                <a:moveTo>
                  <a:pt x="0" y="0"/>
                </a:moveTo>
                <a:lnTo>
                  <a:pt x="954280" y="0"/>
                </a:lnTo>
                <a:lnTo>
                  <a:pt x="954280" y="836187"/>
                </a:lnTo>
                <a:lnTo>
                  <a:pt x="0" y="83618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flipH="1">
            <a:off x="15597150" y="2728532"/>
            <a:ext cx="954279" cy="836187"/>
          </a:xfrm>
          <a:custGeom>
            <a:avLst/>
            <a:gdLst/>
            <a:ahLst/>
            <a:cxnLst/>
            <a:rect l="l" t="t" r="r" b="b"/>
            <a:pathLst>
              <a:path w="954279" h="836187">
                <a:moveTo>
                  <a:pt x="954279" y="0"/>
                </a:moveTo>
                <a:lnTo>
                  <a:pt x="0" y="0"/>
                </a:lnTo>
                <a:lnTo>
                  <a:pt x="0" y="836187"/>
                </a:lnTo>
                <a:lnTo>
                  <a:pt x="954279" y="836187"/>
                </a:lnTo>
                <a:lnTo>
                  <a:pt x="954279"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7" name="TextBox 17"/>
          <p:cNvSpPr txBox="1"/>
          <p:nvPr/>
        </p:nvSpPr>
        <p:spPr>
          <a:xfrm>
            <a:off x="3901920" y="7446312"/>
            <a:ext cx="10484161" cy="342265"/>
          </a:xfrm>
          <a:prstGeom prst="rect">
            <a:avLst/>
          </a:prstGeom>
        </p:spPr>
        <p:txBody>
          <a:bodyPr lIns="0" tIns="0" rIns="0" bIns="0" rtlCol="0" anchor="t">
            <a:spAutoFit/>
          </a:bodyPr>
          <a:lstStyle/>
          <a:p>
            <a:pPr algn="ctr">
              <a:lnSpc>
                <a:spcPts val="2600"/>
              </a:lnSpc>
            </a:pPr>
            <a:r>
              <a:rPr lang="en-US" sz="2600">
                <a:solidFill>
                  <a:srgbClr val="585D5D"/>
                </a:solidFill>
                <a:latin typeface="TT Fors" panose="020B0003030001020000"/>
                <a:ea typeface="TT Fors" panose="020B0003030001020000"/>
                <a:cs typeface="TT Fors" panose="020B0003030001020000"/>
                <a:sym typeface="TT Fors" panose="020B0003030001020000"/>
              </a:rPr>
              <a:t>Presented by: Kate Kirslet Sabio</a:t>
            </a:r>
            <a:endParaRPr lang="en-US" sz="2600">
              <a:solidFill>
                <a:srgbClr val="585D5D"/>
              </a:solidFill>
              <a:latin typeface="TT Fors" panose="020B0003030001020000"/>
              <a:ea typeface="TT Fors" panose="020B0003030001020000"/>
              <a:cs typeface="TT Fors" panose="020B0003030001020000"/>
              <a:sym typeface="TT Fors" panose="020B000303000102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grpSp>
        <p:nvGrpSpPr>
          <p:cNvPr id="3" name="Group 3"/>
          <p:cNvGrpSpPr/>
          <p:nvPr/>
        </p:nvGrpSpPr>
        <p:grpSpPr>
          <a:xfrm rot="0">
            <a:off x="12192619" y="1297147"/>
            <a:ext cx="4171271" cy="4150290"/>
            <a:chOff x="0" y="0"/>
            <a:chExt cx="6564630" cy="6531610"/>
          </a:xfrm>
        </p:grpSpPr>
        <p:sp>
          <p:nvSpPr>
            <p:cNvPr id="4" name="Freeform 4"/>
            <p:cNvSpPr/>
            <p:nvPr/>
          </p:nvSpPr>
          <p:spPr>
            <a:xfrm>
              <a:off x="3810" y="4442"/>
              <a:ext cx="6553200" cy="6517008"/>
            </a:xfrm>
            <a:custGeom>
              <a:avLst/>
              <a:gdLst/>
              <a:ahLst/>
              <a:cxnLst/>
              <a:rect l="l" t="t" r="r" b="b"/>
              <a:pathLst>
                <a:path w="6553200" h="6517008">
                  <a:moveTo>
                    <a:pt x="6553200" y="3310258"/>
                  </a:moveTo>
                  <a:lnTo>
                    <a:pt x="6553200" y="3251838"/>
                  </a:lnTo>
                  <a:cubicBezTo>
                    <a:pt x="6553200" y="3071498"/>
                    <a:pt x="6410960" y="2924178"/>
                    <a:pt x="6233160" y="2915288"/>
                  </a:cubicBezTo>
                  <a:cubicBezTo>
                    <a:pt x="6404610" y="2865758"/>
                    <a:pt x="6508750" y="2690498"/>
                    <a:pt x="6468110" y="2515238"/>
                  </a:cubicBezTo>
                  <a:cubicBezTo>
                    <a:pt x="6464300" y="2498728"/>
                    <a:pt x="6460490" y="2482218"/>
                    <a:pt x="6456680" y="2466978"/>
                  </a:cubicBezTo>
                  <a:cubicBezTo>
                    <a:pt x="6413500" y="2291718"/>
                    <a:pt x="6239510" y="2183768"/>
                    <a:pt x="6065520" y="2218058"/>
                  </a:cubicBezTo>
                  <a:cubicBezTo>
                    <a:pt x="6220460" y="2129158"/>
                    <a:pt x="6278880" y="1933578"/>
                    <a:pt x="6197600" y="1773558"/>
                  </a:cubicBezTo>
                  <a:cubicBezTo>
                    <a:pt x="6189980" y="1758318"/>
                    <a:pt x="6182360" y="1744348"/>
                    <a:pt x="6174740" y="1729108"/>
                  </a:cubicBezTo>
                  <a:cubicBezTo>
                    <a:pt x="6090920" y="1570358"/>
                    <a:pt x="5896610" y="1506858"/>
                    <a:pt x="5735320" y="1581788"/>
                  </a:cubicBezTo>
                  <a:cubicBezTo>
                    <a:pt x="5863590" y="1458598"/>
                    <a:pt x="5875020" y="1255398"/>
                    <a:pt x="5756910" y="1118238"/>
                  </a:cubicBezTo>
                  <a:cubicBezTo>
                    <a:pt x="5746750" y="1105538"/>
                    <a:pt x="5735320" y="1094108"/>
                    <a:pt x="5723890" y="1081408"/>
                  </a:cubicBezTo>
                  <a:cubicBezTo>
                    <a:pt x="5604510" y="946788"/>
                    <a:pt x="5400040" y="931548"/>
                    <a:pt x="5261610" y="1043308"/>
                  </a:cubicBezTo>
                  <a:cubicBezTo>
                    <a:pt x="5356860" y="893448"/>
                    <a:pt x="5320030" y="692788"/>
                    <a:pt x="5172710" y="588648"/>
                  </a:cubicBezTo>
                  <a:cubicBezTo>
                    <a:pt x="5158740" y="578488"/>
                    <a:pt x="5146040" y="569598"/>
                    <a:pt x="5132070" y="559438"/>
                  </a:cubicBezTo>
                  <a:cubicBezTo>
                    <a:pt x="4983480" y="457838"/>
                    <a:pt x="4781550" y="490858"/>
                    <a:pt x="4673600" y="633098"/>
                  </a:cubicBezTo>
                  <a:cubicBezTo>
                    <a:pt x="4730750" y="464188"/>
                    <a:pt x="4645660" y="277498"/>
                    <a:pt x="4478020" y="211458"/>
                  </a:cubicBezTo>
                  <a:cubicBezTo>
                    <a:pt x="4462780" y="205108"/>
                    <a:pt x="4447540" y="200028"/>
                    <a:pt x="4432300" y="193678"/>
                  </a:cubicBezTo>
                  <a:cubicBezTo>
                    <a:pt x="4263390" y="130178"/>
                    <a:pt x="4075430" y="211458"/>
                    <a:pt x="4004310" y="375288"/>
                  </a:cubicBezTo>
                  <a:cubicBezTo>
                    <a:pt x="4019550" y="197488"/>
                    <a:pt x="3892550" y="37468"/>
                    <a:pt x="3713480" y="13338"/>
                  </a:cubicBezTo>
                  <a:cubicBezTo>
                    <a:pt x="3696970" y="10798"/>
                    <a:pt x="3680460" y="9528"/>
                    <a:pt x="3663950" y="6988"/>
                  </a:cubicBezTo>
                  <a:cubicBezTo>
                    <a:pt x="3486150" y="-13332"/>
                    <a:pt x="3322320" y="108588"/>
                    <a:pt x="3293110" y="283848"/>
                  </a:cubicBezTo>
                  <a:cubicBezTo>
                    <a:pt x="3265170" y="108588"/>
                    <a:pt x="3103880" y="-17142"/>
                    <a:pt x="2924810" y="1908"/>
                  </a:cubicBezTo>
                  <a:cubicBezTo>
                    <a:pt x="2908300" y="3178"/>
                    <a:pt x="2891790" y="5718"/>
                    <a:pt x="2875280" y="6988"/>
                  </a:cubicBezTo>
                  <a:cubicBezTo>
                    <a:pt x="2696210" y="28578"/>
                    <a:pt x="2567940" y="187328"/>
                    <a:pt x="2580640" y="365128"/>
                  </a:cubicBezTo>
                  <a:cubicBezTo>
                    <a:pt x="2512060" y="201298"/>
                    <a:pt x="2325370" y="118748"/>
                    <a:pt x="2155190" y="179708"/>
                  </a:cubicBezTo>
                  <a:cubicBezTo>
                    <a:pt x="2139950" y="186058"/>
                    <a:pt x="2123440" y="191138"/>
                    <a:pt x="2108200" y="197488"/>
                  </a:cubicBezTo>
                  <a:cubicBezTo>
                    <a:pt x="1940560" y="262258"/>
                    <a:pt x="1852930" y="446408"/>
                    <a:pt x="1907540" y="615318"/>
                  </a:cubicBezTo>
                  <a:cubicBezTo>
                    <a:pt x="1800860" y="473078"/>
                    <a:pt x="1600200" y="437518"/>
                    <a:pt x="1450340" y="537848"/>
                  </a:cubicBezTo>
                  <a:cubicBezTo>
                    <a:pt x="1436370" y="546738"/>
                    <a:pt x="1422400" y="556898"/>
                    <a:pt x="1409700" y="565788"/>
                  </a:cubicBezTo>
                  <a:cubicBezTo>
                    <a:pt x="1262380" y="668658"/>
                    <a:pt x="1221740" y="868048"/>
                    <a:pt x="1315720" y="1019178"/>
                  </a:cubicBezTo>
                  <a:cubicBezTo>
                    <a:pt x="1178560" y="906148"/>
                    <a:pt x="974090" y="920118"/>
                    <a:pt x="853440" y="1052198"/>
                  </a:cubicBezTo>
                  <a:cubicBezTo>
                    <a:pt x="842010" y="1064898"/>
                    <a:pt x="831850" y="1076328"/>
                    <a:pt x="820420" y="1089028"/>
                  </a:cubicBezTo>
                  <a:cubicBezTo>
                    <a:pt x="701040" y="1223648"/>
                    <a:pt x="709930" y="1428118"/>
                    <a:pt x="836930" y="1552578"/>
                  </a:cubicBezTo>
                  <a:cubicBezTo>
                    <a:pt x="675640" y="1475108"/>
                    <a:pt x="481330" y="1537338"/>
                    <a:pt x="394970" y="1694818"/>
                  </a:cubicBezTo>
                  <a:cubicBezTo>
                    <a:pt x="387350" y="1708788"/>
                    <a:pt x="379730" y="1724028"/>
                    <a:pt x="372110" y="1739268"/>
                  </a:cubicBezTo>
                  <a:cubicBezTo>
                    <a:pt x="288290" y="1899288"/>
                    <a:pt x="345440" y="2094868"/>
                    <a:pt x="500380" y="2185038"/>
                  </a:cubicBezTo>
                  <a:cubicBezTo>
                    <a:pt x="325120" y="2148208"/>
                    <a:pt x="151130" y="2254888"/>
                    <a:pt x="105410" y="2430148"/>
                  </a:cubicBezTo>
                  <a:cubicBezTo>
                    <a:pt x="101600" y="2446658"/>
                    <a:pt x="97790" y="2461898"/>
                    <a:pt x="92710" y="2478408"/>
                  </a:cubicBezTo>
                  <a:cubicBezTo>
                    <a:pt x="49530" y="2653668"/>
                    <a:pt x="152400" y="2830198"/>
                    <a:pt x="323850" y="2880998"/>
                  </a:cubicBezTo>
                  <a:cubicBezTo>
                    <a:pt x="146050" y="2887348"/>
                    <a:pt x="2540" y="3033398"/>
                    <a:pt x="0" y="3212468"/>
                  </a:cubicBezTo>
                  <a:lnTo>
                    <a:pt x="0" y="3260728"/>
                  </a:lnTo>
                  <a:cubicBezTo>
                    <a:pt x="0" y="3443608"/>
                    <a:pt x="144780" y="3589658"/>
                    <a:pt x="326390" y="3594738"/>
                  </a:cubicBezTo>
                  <a:cubicBezTo>
                    <a:pt x="151130" y="3640458"/>
                    <a:pt x="43180" y="3818258"/>
                    <a:pt x="83820" y="3996058"/>
                  </a:cubicBezTo>
                  <a:cubicBezTo>
                    <a:pt x="87630" y="4012568"/>
                    <a:pt x="91440" y="4027808"/>
                    <a:pt x="95250" y="4044318"/>
                  </a:cubicBezTo>
                  <a:cubicBezTo>
                    <a:pt x="138430" y="4219578"/>
                    <a:pt x="311150" y="4328798"/>
                    <a:pt x="486410" y="4294508"/>
                  </a:cubicBezTo>
                  <a:cubicBezTo>
                    <a:pt x="331470" y="4383408"/>
                    <a:pt x="271780" y="4578988"/>
                    <a:pt x="354330" y="4739008"/>
                  </a:cubicBezTo>
                  <a:cubicBezTo>
                    <a:pt x="361950" y="4754248"/>
                    <a:pt x="369570" y="4768218"/>
                    <a:pt x="377190" y="4783458"/>
                  </a:cubicBezTo>
                  <a:cubicBezTo>
                    <a:pt x="461010" y="4942208"/>
                    <a:pt x="655320" y="5006978"/>
                    <a:pt x="816610" y="4932048"/>
                  </a:cubicBezTo>
                  <a:cubicBezTo>
                    <a:pt x="688340" y="5055238"/>
                    <a:pt x="676910" y="5258438"/>
                    <a:pt x="795020" y="5395598"/>
                  </a:cubicBezTo>
                  <a:cubicBezTo>
                    <a:pt x="805180" y="5408298"/>
                    <a:pt x="816610" y="5420998"/>
                    <a:pt x="828040" y="5432428"/>
                  </a:cubicBezTo>
                  <a:cubicBezTo>
                    <a:pt x="947420" y="5567048"/>
                    <a:pt x="1150620" y="5583558"/>
                    <a:pt x="1290320" y="5471798"/>
                  </a:cubicBezTo>
                  <a:cubicBezTo>
                    <a:pt x="1193800" y="5621658"/>
                    <a:pt x="1231900" y="5822318"/>
                    <a:pt x="1379220" y="5927728"/>
                  </a:cubicBezTo>
                  <a:cubicBezTo>
                    <a:pt x="1393190" y="5937888"/>
                    <a:pt x="1405890" y="5946778"/>
                    <a:pt x="1419860" y="5955668"/>
                  </a:cubicBezTo>
                  <a:cubicBezTo>
                    <a:pt x="1568450" y="6058538"/>
                    <a:pt x="1770380" y="6025518"/>
                    <a:pt x="1878330" y="5883278"/>
                  </a:cubicBezTo>
                  <a:cubicBezTo>
                    <a:pt x="1821180" y="6052188"/>
                    <a:pt x="1905000" y="6238878"/>
                    <a:pt x="2072640" y="6304918"/>
                  </a:cubicBezTo>
                  <a:cubicBezTo>
                    <a:pt x="2087880" y="6311268"/>
                    <a:pt x="2103120" y="6316348"/>
                    <a:pt x="2118360" y="6322698"/>
                  </a:cubicBezTo>
                  <a:cubicBezTo>
                    <a:pt x="2287270" y="6386198"/>
                    <a:pt x="2475230" y="6306188"/>
                    <a:pt x="2546350" y="6142358"/>
                  </a:cubicBezTo>
                  <a:cubicBezTo>
                    <a:pt x="2531110" y="6320158"/>
                    <a:pt x="2658110" y="6480178"/>
                    <a:pt x="2837180" y="6504308"/>
                  </a:cubicBezTo>
                  <a:cubicBezTo>
                    <a:pt x="2853690" y="6506848"/>
                    <a:pt x="2870200" y="6508118"/>
                    <a:pt x="2886710" y="6510658"/>
                  </a:cubicBezTo>
                  <a:cubicBezTo>
                    <a:pt x="3065780" y="6532248"/>
                    <a:pt x="3228340" y="6409058"/>
                    <a:pt x="3258820" y="6233798"/>
                  </a:cubicBezTo>
                  <a:cubicBezTo>
                    <a:pt x="3284220" y="6397628"/>
                    <a:pt x="3426460" y="6517008"/>
                    <a:pt x="3590290" y="6517008"/>
                  </a:cubicBezTo>
                  <a:cubicBezTo>
                    <a:pt x="3601720" y="6517008"/>
                    <a:pt x="3614420" y="6517008"/>
                    <a:pt x="3625850" y="6514468"/>
                  </a:cubicBezTo>
                  <a:cubicBezTo>
                    <a:pt x="3642360" y="6513198"/>
                    <a:pt x="3658870" y="6510658"/>
                    <a:pt x="3675380" y="6509388"/>
                  </a:cubicBezTo>
                  <a:cubicBezTo>
                    <a:pt x="3854450" y="6487798"/>
                    <a:pt x="3982720" y="6329048"/>
                    <a:pt x="3971290" y="6151248"/>
                  </a:cubicBezTo>
                  <a:cubicBezTo>
                    <a:pt x="4039870" y="6315078"/>
                    <a:pt x="4226560" y="6398898"/>
                    <a:pt x="4396740" y="6336668"/>
                  </a:cubicBezTo>
                  <a:cubicBezTo>
                    <a:pt x="4411980" y="6331588"/>
                    <a:pt x="4427220" y="6325238"/>
                    <a:pt x="4443730" y="6318888"/>
                  </a:cubicBezTo>
                  <a:cubicBezTo>
                    <a:pt x="4611370" y="6255388"/>
                    <a:pt x="4699000" y="6071238"/>
                    <a:pt x="4644390" y="5901058"/>
                  </a:cubicBezTo>
                  <a:cubicBezTo>
                    <a:pt x="4751070" y="6043298"/>
                    <a:pt x="4951730" y="6078858"/>
                    <a:pt x="5101590" y="5978528"/>
                  </a:cubicBezTo>
                  <a:cubicBezTo>
                    <a:pt x="5115560" y="5969638"/>
                    <a:pt x="5128260" y="5960748"/>
                    <a:pt x="5142230" y="5950588"/>
                  </a:cubicBezTo>
                  <a:cubicBezTo>
                    <a:pt x="5290820" y="5847718"/>
                    <a:pt x="5331460" y="5648328"/>
                    <a:pt x="5237480" y="5497198"/>
                  </a:cubicBezTo>
                  <a:cubicBezTo>
                    <a:pt x="5374640" y="5610228"/>
                    <a:pt x="5579110" y="5597528"/>
                    <a:pt x="5699760" y="5464178"/>
                  </a:cubicBezTo>
                  <a:cubicBezTo>
                    <a:pt x="5711190" y="5452748"/>
                    <a:pt x="5721350" y="5440048"/>
                    <a:pt x="5732780" y="5427348"/>
                  </a:cubicBezTo>
                  <a:cubicBezTo>
                    <a:pt x="5852160" y="5292728"/>
                    <a:pt x="5844540" y="5088258"/>
                    <a:pt x="5716270" y="4963798"/>
                  </a:cubicBezTo>
                  <a:cubicBezTo>
                    <a:pt x="5876290" y="5041268"/>
                    <a:pt x="6071870" y="4980308"/>
                    <a:pt x="6158230" y="4821558"/>
                  </a:cubicBezTo>
                  <a:cubicBezTo>
                    <a:pt x="6165850" y="4807588"/>
                    <a:pt x="6173470" y="4792348"/>
                    <a:pt x="6181090" y="4778378"/>
                  </a:cubicBezTo>
                  <a:cubicBezTo>
                    <a:pt x="6264910" y="4618358"/>
                    <a:pt x="6207760" y="4422778"/>
                    <a:pt x="6054090" y="4331338"/>
                  </a:cubicBezTo>
                  <a:cubicBezTo>
                    <a:pt x="6229350" y="4368168"/>
                    <a:pt x="6403340" y="4261488"/>
                    <a:pt x="6449060" y="4087498"/>
                  </a:cubicBezTo>
                  <a:cubicBezTo>
                    <a:pt x="6452870" y="4070988"/>
                    <a:pt x="6457950" y="4055748"/>
                    <a:pt x="6461760" y="4039238"/>
                  </a:cubicBezTo>
                  <a:cubicBezTo>
                    <a:pt x="6504940" y="3863978"/>
                    <a:pt x="6402070" y="3687448"/>
                    <a:pt x="6231890" y="3636648"/>
                  </a:cubicBezTo>
                  <a:cubicBezTo>
                    <a:pt x="6407150" y="3635378"/>
                    <a:pt x="6550660" y="3490598"/>
                    <a:pt x="6553200" y="3310258"/>
                  </a:cubicBezTo>
                  <a:close/>
                </a:path>
              </a:pathLst>
            </a:custGeom>
            <a:blipFill>
              <a:blip r:embed="rId3"/>
              <a:stretch>
                <a:fillRect l="-24562" r="-24562"/>
              </a:stretch>
            </a:blipFill>
            <a:ln w="38100" cap="sq">
              <a:solidFill>
                <a:srgbClr val="FFFFFF"/>
              </a:solidFill>
              <a:prstDash val="solid"/>
              <a:miter/>
            </a:ln>
          </p:spPr>
        </p:sp>
      </p:grpSp>
      <p:sp>
        <p:nvSpPr>
          <p:cNvPr id="5" name="Freeform 5"/>
          <p:cNvSpPr/>
          <p:nvPr/>
        </p:nvSpPr>
        <p:spPr>
          <a:xfrm>
            <a:off x="281692" y="9167430"/>
            <a:ext cx="17724616" cy="597581"/>
          </a:xfrm>
          <a:custGeom>
            <a:avLst/>
            <a:gdLst/>
            <a:ahLst/>
            <a:cxnLst/>
            <a:rect l="l" t="t" r="r" b="b"/>
            <a:pathLst>
              <a:path w="17724616" h="597581">
                <a:moveTo>
                  <a:pt x="0" y="0"/>
                </a:moveTo>
                <a:lnTo>
                  <a:pt x="17724616" y="0"/>
                </a:lnTo>
                <a:lnTo>
                  <a:pt x="17724616" y="597581"/>
                </a:lnTo>
                <a:lnTo>
                  <a:pt x="0" y="597581"/>
                </a:lnTo>
                <a:lnTo>
                  <a:pt x="0" y="0"/>
                </a:lnTo>
                <a:close/>
              </a:path>
            </a:pathLst>
          </a:custGeom>
          <a:blipFill>
            <a:blip r:embed="rId4">
              <a:extLst>
                <a:ext uri="{96DAC541-7B7A-43D3-8B79-37D633B846F1}">
                  <asvg:svgBlip xmlns:asvg="http://schemas.microsoft.com/office/drawing/2016/SVG/main" r:embed="rId5"/>
                </a:ext>
              </a:extLst>
            </a:blip>
            <a:stretch>
              <a:fillRect l="-10079" t="-1285731" r="-58450" b="-2956887"/>
            </a:stretch>
          </a:blipFill>
          <a:ln w="47625" cap="rnd">
            <a:solidFill>
              <a:srgbClr val="8CA6E3"/>
            </a:solidFill>
            <a:prstDash val="solid"/>
            <a:round/>
          </a:ln>
        </p:spPr>
      </p:sp>
      <p:sp>
        <p:nvSpPr>
          <p:cNvPr id="6" name="Freeform 6"/>
          <p:cNvSpPr/>
          <p:nvPr/>
        </p:nvSpPr>
        <p:spPr>
          <a:xfrm>
            <a:off x="8602875" y="8898846"/>
            <a:ext cx="1055396" cy="1055396"/>
          </a:xfrm>
          <a:custGeom>
            <a:avLst/>
            <a:gdLst/>
            <a:ahLst/>
            <a:cxnLst/>
            <a:rect l="l" t="t" r="r" b="b"/>
            <a:pathLst>
              <a:path w="1055396" h="1055396">
                <a:moveTo>
                  <a:pt x="0" y="0"/>
                </a:moveTo>
                <a:lnTo>
                  <a:pt x="1055397" y="0"/>
                </a:lnTo>
                <a:lnTo>
                  <a:pt x="1055397" y="1055397"/>
                </a:lnTo>
                <a:lnTo>
                  <a:pt x="0" y="1055397"/>
                </a:lnTo>
                <a:lnTo>
                  <a:pt x="0" y="0"/>
                </a:lnTo>
                <a:close/>
              </a:path>
            </a:pathLst>
          </a:custGeom>
          <a:blipFill>
            <a:blip r:embed="rId6">
              <a:extLst>
                <a:ext uri="{96DAC541-7B7A-43D3-8B79-37D633B846F1}">
                  <asvg:svgBlip xmlns:asvg="http://schemas.microsoft.com/office/drawing/2016/SVG/main" r:embed="rId7"/>
                </a:ext>
              </a:extLst>
            </a:blip>
            <a:stretch>
              <a:fillRect/>
            </a:stretch>
          </a:blipFill>
          <a:ln w="47625" cap="rnd">
            <a:solidFill>
              <a:srgbClr val="8CA6E3"/>
            </a:solidFill>
            <a:prstDash val="solid"/>
            <a:round/>
          </a:ln>
        </p:spPr>
      </p:sp>
      <p:sp>
        <p:nvSpPr>
          <p:cNvPr id="7" name="Freeform 7"/>
          <p:cNvSpPr/>
          <p:nvPr/>
        </p:nvSpPr>
        <p:spPr>
          <a:xfrm>
            <a:off x="15644830" y="670626"/>
            <a:ext cx="1614470" cy="1614470"/>
          </a:xfrm>
          <a:custGeom>
            <a:avLst/>
            <a:gdLst/>
            <a:ahLst/>
            <a:cxnLst/>
            <a:rect l="l" t="t" r="r" b="b"/>
            <a:pathLst>
              <a:path w="1614470" h="1614470">
                <a:moveTo>
                  <a:pt x="0" y="0"/>
                </a:moveTo>
                <a:lnTo>
                  <a:pt x="1614470" y="0"/>
                </a:lnTo>
                <a:lnTo>
                  <a:pt x="1614470" y="1614470"/>
                </a:lnTo>
                <a:lnTo>
                  <a:pt x="0" y="1614470"/>
                </a:lnTo>
                <a:lnTo>
                  <a:pt x="0" y="0"/>
                </a:lnTo>
                <a:close/>
              </a:path>
            </a:pathLst>
          </a:custGeom>
          <a:blipFill>
            <a:blip r:embed="rId8">
              <a:alphaModFix amt="65999"/>
              <a:extLst>
                <a:ext uri="{96DAC541-7B7A-43D3-8B79-37D633B846F1}">
                  <asvg:svgBlip xmlns:asvg="http://schemas.microsoft.com/office/drawing/2016/SVG/main" r:embed="rId9"/>
                </a:ext>
              </a:extLst>
            </a:blip>
            <a:stretch>
              <a:fillRect/>
            </a:stretch>
          </a:blipFill>
        </p:spPr>
      </p:sp>
      <p:sp>
        <p:nvSpPr>
          <p:cNvPr id="8" name="Freeform 8"/>
          <p:cNvSpPr/>
          <p:nvPr/>
        </p:nvSpPr>
        <p:spPr>
          <a:xfrm>
            <a:off x="4937058" y="7829892"/>
            <a:ext cx="1011940" cy="1011940"/>
          </a:xfrm>
          <a:custGeom>
            <a:avLst/>
            <a:gdLst/>
            <a:ahLst/>
            <a:cxnLst/>
            <a:rect l="l" t="t" r="r" b="b"/>
            <a:pathLst>
              <a:path w="1011940" h="1011940">
                <a:moveTo>
                  <a:pt x="0" y="0"/>
                </a:moveTo>
                <a:lnTo>
                  <a:pt x="1011940" y="0"/>
                </a:lnTo>
                <a:lnTo>
                  <a:pt x="1011940" y="1011940"/>
                </a:lnTo>
                <a:lnTo>
                  <a:pt x="0" y="1011940"/>
                </a:lnTo>
                <a:lnTo>
                  <a:pt x="0" y="0"/>
                </a:lnTo>
                <a:close/>
              </a:path>
            </a:pathLst>
          </a:custGeom>
          <a:blipFill>
            <a:blip r:embed="rId8">
              <a:alphaModFix amt="65999"/>
              <a:extLst>
                <a:ext uri="{96DAC541-7B7A-43D3-8B79-37D633B846F1}">
                  <asvg:svgBlip xmlns:asvg="http://schemas.microsoft.com/office/drawing/2016/SVG/main" r:embed="rId9"/>
                </a:ext>
              </a:extLst>
            </a:blip>
            <a:stretch>
              <a:fillRect/>
            </a:stretch>
          </a:blipFill>
          <a:ln cap="sq">
            <a:noFill/>
            <a:prstDash val="solid"/>
            <a:miter/>
          </a:ln>
        </p:spPr>
      </p:sp>
      <p:sp>
        <p:nvSpPr>
          <p:cNvPr id="9" name="Freeform 9"/>
          <p:cNvSpPr/>
          <p:nvPr/>
        </p:nvSpPr>
        <p:spPr>
          <a:xfrm>
            <a:off x="720344" y="8140372"/>
            <a:ext cx="398112" cy="390979"/>
          </a:xfrm>
          <a:custGeom>
            <a:avLst/>
            <a:gdLst/>
            <a:ahLst/>
            <a:cxnLst/>
            <a:rect l="l" t="t" r="r" b="b"/>
            <a:pathLst>
              <a:path w="398112" h="390979">
                <a:moveTo>
                  <a:pt x="0" y="0"/>
                </a:moveTo>
                <a:lnTo>
                  <a:pt x="398112" y="0"/>
                </a:lnTo>
                <a:lnTo>
                  <a:pt x="398112" y="390979"/>
                </a:lnTo>
                <a:lnTo>
                  <a:pt x="0" y="39097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0" name="Freeform 10"/>
          <p:cNvSpPr/>
          <p:nvPr/>
        </p:nvSpPr>
        <p:spPr>
          <a:xfrm>
            <a:off x="16738815" y="6521961"/>
            <a:ext cx="398112" cy="390979"/>
          </a:xfrm>
          <a:custGeom>
            <a:avLst/>
            <a:gdLst/>
            <a:ahLst/>
            <a:cxnLst/>
            <a:rect l="l" t="t" r="r" b="b"/>
            <a:pathLst>
              <a:path w="398112" h="390979">
                <a:moveTo>
                  <a:pt x="0" y="0"/>
                </a:moveTo>
                <a:lnTo>
                  <a:pt x="398112" y="0"/>
                </a:lnTo>
                <a:lnTo>
                  <a:pt x="398112" y="390979"/>
                </a:lnTo>
                <a:lnTo>
                  <a:pt x="0" y="39097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1" name="Freeform 11"/>
          <p:cNvSpPr/>
          <p:nvPr/>
        </p:nvSpPr>
        <p:spPr>
          <a:xfrm>
            <a:off x="12788588" y="8240147"/>
            <a:ext cx="829507" cy="429378"/>
          </a:xfrm>
          <a:custGeom>
            <a:avLst/>
            <a:gdLst/>
            <a:ahLst/>
            <a:cxnLst/>
            <a:rect l="l" t="t" r="r" b="b"/>
            <a:pathLst>
              <a:path w="829507" h="429378">
                <a:moveTo>
                  <a:pt x="0" y="0"/>
                </a:moveTo>
                <a:lnTo>
                  <a:pt x="829507" y="0"/>
                </a:lnTo>
                <a:lnTo>
                  <a:pt x="829507" y="429378"/>
                </a:lnTo>
                <a:lnTo>
                  <a:pt x="0" y="429378"/>
                </a:lnTo>
                <a:lnTo>
                  <a:pt x="0" y="0"/>
                </a:lnTo>
                <a:close/>
              </a:path>
            </a:pathLst>
          </a:custGeom>
          <a:blipFill>
            <a:blip r:embed="rId12">
              <a:extLst>
                <a:ext uri="{96DAC541-7B7A-43D3-8B79-37D633B846F1}">
                  <asvg:svgBlip xmlns:asvg="http://schemas.microsoft.com/office/drawing/2016/SVG/main" r:embed="rId13"/>
                </a:ext>
              </a:extLst>
            </a:blip>
            <a:stretch>
              <a:fillRect b="-93188"/>
            </a:stretch>
          </a:blipFill>
          <a:ln cap="sq">
            <a:noFill/>
            <a:prstDash val="solid"/>
            <a:miter/>
          </a:ln>
        </p:spPr>
      </p:sp>
      <p:sp>
        <p:nvSpPr>
          <p:cNvPr id="12" name="TextBox 12"/>
          <p:cNvSpPr txBox="1"/>
          <p:nvPr/>
        </p:nvSpPr>
        <p:spPr>
          <a:xfrm>
            <a:off x="1447978" y="1333230"/>
            <a:ext cx="7965387" cy="992505"/>
          </a:xfrm>
          <a:prstGeom prst="rect">
            <a:avLst/>
          </a:prstGeom>
        </p:spPr>
        <p:txBody>
          <a:bodyPr lIns="0" tIns="0" rIns="0" bIns="0" rtlCol="0" anchor="t">
            <a:spAutoFit/>
          </a:bodyPr>
          <a:lstStyle/>
          <a:p>
            <a:pPr algn="l">
              <a:lnSpc>
                <a:spcPts val="7740"/>
              </a:lnSpc>
            </a:pPr>
            <a:r>
              <a:rPr lang="en-US" altLang="en-US" sz="9000" b="1" spc="-378">
                <a:solidFill>
                  <a:srgbClr val="8CA6E3"/>
                </a:solidFill>
                <a:latin typeface="Arista Pro Bold" panose="02000506020000020004"/>
                <a:ea typeface="Arista Pro Bold" panose="02000506020000020004"/>
                <a:cs typeface="Arista Pro Bold" panose="02000506020000020004"/>
                <a:sym typeface="Arista Pro Bold" panose="02000506020000020004"/>
              </a:rPr>
              <a:t>Introduction</a:t>
            </a:r>
            <a:endParaRPr lang="en-US" altLang="en-US" sz="9000" b="1" spc="-378">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13" name="Freeform 13"/>
          <p:cNvSpPr/>
          <p:nvPr/>
        </p:nvSpPr>
        <p:spPr>
          <a:xfrm>
            <a:off x="4198156" y="391182"/>
            <a:ext cx="948575" cy="485653"/>
          </a:xfrm>
          <a:custGeom>
            <a:avLst/>
            <a:gdLst/>
            <a:ahLst/>
            <a:cxnLst/>
            <a:rect l="l" t="t" r="r" b="b"/>
            <a:pathLst>
              <a:path w="948575" h="485653">
                <a:moveTo>
                  <a:pt x="0" y="0"/>
                </a:moveTo>
                <a:lnTo>
                  <a:pt x="948574" y="0"/>
                </a:lnTo>
                <a:lnTo>
                  <a:pt x="948574" y="485653"/>
                </a:lnTo>
                <a:lnTo>
                  <a:pt x="0" y="485653"/>
                </a:lnTo>
                <a:lnTo>
                  <a:pt x="0" y="0"/>
                </a:lnTo>
                <a:close/>
              </a:path>
            </a:pathLst>
          </a:custGeom>
          <a:blipFill>
            <a:blip r:embed="rId14">
              <a:extLst>
                <a:ext uri="{96DAC541-7B7A-43D3-8B79-37D633B846F1}">
                  <asvg:svgBlip xmlns:asvg="http://schemas.microsoft.com/office/drawing/2016/SVG/main" r:embed="rId15"/>
                </a:ext>
              </a:extLst>
            </a:blip>
            <a:stretch>
              <a:fillRect t="-183585"/>
            </a:stretch>
          </a:blipFill>
          <a:ln cap="sq">
            <a:noFill/>
            <a:prstDash val="solid"/>
            <a:miter/>
          </a:ln>
        </p:spPr>
      </p:sp>
      <p:sp>
        <p:nvSpPr>
          <p:cNvPr id="14" name="Freeform 14"/>
          <p:cNvSpPr/>
          <p:nvPr/>
        </p:nvSpPr>
        <p:spPr>
          <a:xfrm rot="2761991">
            <a:off x="9091896" y="1267655"/>
            <a:ext cx="946802" cy="1029133"/>
          </a:xfrm>
          <a:custGeom>
            <a:avLst/>
            <a:gdLst/>
            <a:ahLst/>
            <a:cxnLst/>
            <a:rect l="l" t="t" r="r" b="b"/>
            <a:pathLst>
              <a:path w="946802" h="1029133">
                <a:moveTo>
                  <a:pt x="0" y="0"/>
                </a:moveTo>
                <a:lnTo>
                  <a:pt x="946803" y="0"/>
                </a:lnTo>
                <a:lnTo>
                  <a:pt x="946803" y="1029133"/>
                </a:lnTo>
                <a:lnTo>
                  <a:pt x="0" y="1029133"/>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5" name="Freeform 15"/>
          <p:cNvSpPr/>
          <p:nvPr/>
        </p:nvSpPr>
        <p:spPr>
          <a:xfrm>
            <a:off x="10165182" y="1676471"/>
            <a:ext cx="3642522" cy="5793276"/>
          </a:xfrm>
          <a:custGeom>
            <a:avLst/>
            <a:gdLst/>
            <a:ahLst/>
            <a:cxnLst/>
            <a:rect l="l" t="t" r="r" b="b"/>
            <a:pathLst>
              <a:path w="3642522" h="5793276">
                <a:moveTo>
                  <a:pt x="0" y="0"/>
                </a:moveTo>
                <a:lnTo>
                  <a:pt x="3642523" y="0"/>
                </a:lnTo>
                <a:lnTo>
                  <a:pt x="3642523" y="5793277"/>
                </a:lnTo>
                <a:lnTo>
                  <a:pt x="0" y="5793277"/>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6" name="TextBox 16"/>
          <p:cNvSpPr txBox="1"/>
          <p:nvPr/>
        </p:nvSpPr>
        <p:spPr>
          <a:xfrm>
            <a:off x="8722702" y="9279564"/>
            <a:ext cx="842595" cy="341586"/>
          </a:xfrm>
          <a:prstGeom prst="rect">
            <a:avLst/>
          </a:prstGeom>
        </p:spPr>
        <p:txBody>
          <a:bodyPr lIns="0" tIns="0" rIns="0" bIns="0" rtlCol="0" anchor="t">
            <a:spAutoFit/>
          </a:bodyPr>
          <a:lstStyle/>
          <a:p>
            <a:pPr algn="ctr">
              <a:lnSpc>
                <a:spcPts val="2600"/>
              </a:lnSpc>
            </a:pPr>
            <a:r>
              <a:rPr lang="en-US" sz="2600" b="1">
                <a:solidFill>
                  <a:srgbClr val="F7ADBA"/>
                </a:solidFill>
                <a:latin typeface="TT Fors Bold" panose="020B0003030001020000"/>
                <a:ea typeface="TT Fors Bold" panose="020B0003030001020000"/>
                <a:cs typeface="TT Fors Bold" panose="020B0003030001020000"/>
                <a:sym typeface="TT Fors Bold" panose="020B0003030001020000"/>
              </a:rPr>
              <a:t>01.</a:t>
            </a:r>
            <a:endParaRPr lang="en-US" sz="2600" b="1">
              <a:solidFill>
                <a:srgbClr val="F7ADBA"/>
              </a:solidFill>
              <a:latin typeface="TT Fors Bold" panose="020B0003030001020000"/>
              <a:ea typeface="TT Fors Bold" panose="020B0003030001020000"/>
              <a:cs typeface="TT Fors Bold" panose="020B0003030001020000"/>
              <a:sym typeface="TT Fors Bold" panose="020B0003030001020000"/>
            </a:endParaRPr>
          </a:p>
        </p:txBody>
      </p:sp>
      <p:sp>
        <p:nvSpPr>
          <p:cNvPr id="17" name="TextBox 17"/>
          <p:cNvSpPr txBox="1"/>
          <p:nvPr/>
        </p:nvSpPr>
        <p:spPr>
          <a:xfrm>
            <a:off x="1504315" y="2628900"/>
            <a:ext cx="8339455" cy="5608955"/>
          </a:xfrm>
          <a:prstGeom prst="rect">
            <a:avLst/>
          </a:prstGeom>
        </p:spPr>
        <p:txBody>
          <a:bodyPr wrap="square" lIns="0" tIns="0" rIns="0" bIns="0" rtlCol="0" anchor="t">
            <a:spAutoFit/>
          </a:bodyPr>
          <a:lstStyle/>
          <a:p>
            <a:pPr algn="just">
              <a:lnSpc>
                <a:spcPct val="150000"/>
              </a:lnSpc>
            </a:pPr>
            <a:r>
              <a:rPr lang="en-US" sz="2700">
                <a:solidFill>
                  <a:schemeClr val="tx2"/>
                </a:solidFill>
                <a:latin typeface="Arial" panose="020B0604020202020204" pitchFamily="34" charset="0"/>
                <a:ea typeface="TT Fors" panose="020B0003030001020000"/>
                <a:cs typeface="Arial" panose="020B0604020202020204" pitchFamily="34" charset="0"/>
                <a:sym typeface="TT Fors" panose="020B0003030001020000"/>
              </a:rPr>
              <a:t>MediSked is a desktop hospital scheduling and billing management system built with Python, CustomTkinter GUI, and SQLite database. It automates appointment booking, doctor availability tracking, patient records, and payment processing for small clinics, eliminating paper-based workflows. Four roles</a:t>
            </a:r>
            <a:r>
              <a:rPr lang="en-PH" altLang="en-US" sz="2700">
                <a:solidFill>
                  <a:schemeClr val="tx2"/>
                </a:solidFill>
                <a:latin typeface="Arial" panose="020B0604020202020204" pitchFamily="34" charset="0"/>
                <a:ea typeface="TT Fors" panose="020B0003030001020000"/>
                <a:cs typeface="Arial" panose="020B0604020202020204" pitchFamily="34" charset="0"/>
                <a:sym typeface="TT Fors" panose="020B0003030001020000"/>
              </a:rPr>
              <a:t>: </a:t>
            </a:r>
            <a:r>
              <a:rPr lang="en-US" sz="2700">
                <a:solidFill>
                  <a:schemeClr val="tx2"/>
                </a:solidFill>
                <a:latin typeface="Arial" panose="020B0604020202020204" pitchFamily="34" charset="0"/>
                <a:ea typeface="TT Fors" panose="020B0003030001020000"/>
                <a:cs typeface="Arial" panose="020B0604020202020204" pitchFamily="34" charset="0"/>
                <a:sym typeface="TT Fors" panose="020B0003030001020000"/>
              </a:rPr>
              <a:t>Admin, Doctor, Cashier, </a:t>
            </a:r>
            <a:r>
              <a:rPr lang="en-PH" altLang="en-US" sz="2700">
                <a:solidFill>
                  <a:schemeClr val="tx2"/>
                </a:solidFill>
                <a:latin typeface="Arial" panose="020B0604020202020204" pitchFamily="34" charset="0"/>
                <a:ea typeface="TT Fors" panose="020B0003030001020000"/>
                <a:cs typeface="Arial" panose="020B0604020202020204" pitchFamily="34" charset="0"/>
                <a:sym typeface="TT Fors" panose="020B0003030001020000"/>
              </a:rPr>
              <a:t>and </a:t>
            </a:r>
            <a:r>
              <a:rPr lang="en-US" sz="2700">
                <a:solidFill>
                  <a:schemeClr val="tx2"/>
                </a:solidFill>
                <a:latin typeface="Arial" panose="020B0604020202020204" pitchFamily="34" charset="0"/>
                <a:ea typeface="TT Fors" panose="020B0003030001020000"/>
                <a:cs typeface="Arial" panose="020B0604020202020204" pitchFamily="34" charset="0"/>
                <a:sym typeface="TT Fors" panose="020B0003030001020000"/>
              </a:rPr>
              <a:t>Receptionist</a:t>
            </a:r>
            <a:r>
              <a:rPr lang="en-PH" altLang="en-US" sz="2700">
                <a:solidFill>
                  <a:schemeClr val="tx2"/>
                </a:solidFill>
                <a:latin typeface="Arial" panose="020B0604020202020204" pitchFamily="34" charset="0"/>
                <a:ea typeface="TT Fors" panose="020B0003030001020000"/>
                <a:cs typeface="Arial" panose="020B0604020202020204" pitchFamily="34" charset="0"/>
                <a:sym typeface="TT Fors" panose="020B0003030001020000"/>
              </a:rPr>
              <a:t>, that </a:t>
            </a:r>
            <a:r>
              <a:rPr lang="en-US" sz="2700">
                <a:solidFill>
                  <a:schemeClr val="tx2"/>
                </a:solidFill>
                <a:latin typeface="Arial" panose="020B0604020202020204" pitchFamily="34" charset="0"/>
                <a:ea typeface="TT Fors" panose="020B0003030001020000"/>
                <a:cs typeface="Arial" panose="020B0604020202020204" pitchFamily="34" charset="0"/>
                <a:sym typeface="TT Fors" panose="020B0003030001020000"/>
              </a:rPr>
              <a:t>operate under strict access controls, with only Admin creating accounts for all users.</a:t>
            </a:r>
            <a:endParaRPr lang="en-US" sz="2700">
              <a:solidFill>
                <a:schemeClr val="tx2"/>
              </a:solidFill>
              <a:latin typeface="Arial" panose="020B0604020202020204" pitchFamily="34" charset="0"/>
              <a:ea typeface="TT Fors" panose="020B0003030001020000"/>
              <a:cs typeface="Arial" panose="020B0604020202020204" pitchFamily="34" charset="0"/>
              <a:sym typeface="TT Fors" panose="020B000303000102000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3" name="TextBox 3"/>
          <p:cNvSpPr txBox="1"/>
          <p:nvPr/>
        </p:nvSpPr>
        <p:spPr>
          <a:xfrm>
            <a:off x="4953000" y="190500"/>
            <a:ext cx="8672195" cy="774700"/>
          </a:xfrm>
          <a:prstGeom prst="rect">
            <a:avLst/>
          </a:prstGeom>
        </p:spPr>
        <p:txBody>
          <a:bodyPr lIns="0" tIns="0" rIns="0" bIns="0" rtlCol="0" anchor="t">
            <a:noAutofit/>
          </a:bodyPr>
          <a:lstStyle/>
          <a:p>
            <a:pPr marL="0" lvl="0" indent="0" algn="ctr">
              <a:lnSpc>
                <a:spcPts val="10145"/>
              </a:lnSpc>
              <a:spcBef>
                <a:spcPct val="0"/>
              </a:spcBef>
            </a:pPr>
            <a:r>
              <a:rPr lang="en-US" altLang="en-US" sz="6000" b="1" spc="-495">
                <a:solidFill>
                  <a:srgbClr val="8CA6E3"/>
                </a:solidFill>
                <a:latin typeface="Arista Pro Bold" panose="02000506020000020004"/>
                <a:ea typeface="Arista Pro Bold" panose="02000506020000020004"/>
                <a:cs typeface="Arista Pro Bold" panose="02000506020000020004"/>
                <a:sym typeface="Arista Pro Bold" panose="02000506020000020004"/>
              </a:rPr>
              <a:t>Statement of the Problem</a:t>
            </a:r>
            <a:endParaRPr lang="en-US" altLang="en-US" sz="6000" b="1" spc="-495">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4" name="TextBox 4"/>
          <p:cNvSpPr txBox="1"/>
          <p:nvPr/>
        </p:nvSpPr>
        <p:spPr>
          <a:xfrm>
            <a:off x="1574686" y="1561855"/>
            <a:ext cx="15138628" cy="449580"/>
          </a:xfrm>
          <a:prstGeom prst="rect">
            <a:avLst/>
          </a:prstGeom>
        </p:spPr>
        <p:txBody>
          <a:bodyPr lIns="0" tIns="0" rIns="0" bIns="0" rtlCol="0" anchor="t">
            <a:spAutoFit/>
          </a:bodyPr>
          <a:lstStyle/>
          <a:p>
            <a:pPr algn="l">
              <a:lnSpc>
                <a:spcPts val="3510"/>
              </a:lnSpc>
            </a:pPr>
            <a:r>
              <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Inefficient Manual Processes</a:t>
            </a:r>
            <a:endPar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5" name="TextBox 5"/>
          <p:cNvSpPr txBox="1"/>
          <p:nvPr/>
        </p:nvSpPr>
        <p:spPr>
          <a:xfrm>
            <a:off x="1574686" y="3318225"/>
            <a:ext cx="15138628" cy="449580"/>
          </a:xfrm>
          <a:prstGeom prst="rect">
            <a:avLst/>
          </a:prstGeom>
        </p:spPr>
        <p:txBody>
          <a:bodyPr lIns="0" tIns="0" rIns="0" bIns="0" rtlCol="0" anchor="t">
            <a:spAutoFit/>
          </a:bodyPr>
          <a:lstStyle/>
          <a:p>
            <a:pPr algn="l">
              <a:lnSpc>
                <a:spcPts val="3510"/>
              </a:lnSpc>
            </a:pPr>
            <a:r>
              <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Scheduling Conflicts and Double Bookings</a:t>
            </a:r>
            <a:endPar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6" name="TextBox 6"/>
          <p:cNvSpPr txBox="1"/>
          <p:nvPr/>
        </p:nvSpPr>
        <p:spPr>
          <a:xfrm>
            <a:off x="1447686" y="4958671"/>
            <a:ext cx="15138628" cy="449580"/>
          </a:xfrm>
          <a:prstGeom prst="rect">
            <a:avLst/>
          </a:prstGeom>
        </p:spPr>
        <p:txBody>
          <a:bodyPr lIns="0" tIns="0" rIns="0" bIns="0" rtlCol="0" anchor="t">
            <a:spAutoFit/>
          </a:bodyPr>
          <a:lstStyle/>
          <a:p>
            <a:pPr algn="l">
              <a:lnSpc>
                <a:spcPts val="3510"/>
              </a:lnSpc>
            </a:pPr>
            <a:r>
              <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Disorganized Patient Information</a:t>
            </a:r>
            <a:endPar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7" name="TextBox 7"/>
          <p:cNvSpPr txBox="1"/>
          <p:nvPr/>
        </p:nvSpPr>
        <p:spPr>
          <a:xfrm>
            <a:off x="1600086" y="6362656"/>
            <a:ext cx="15138628" cy="449580"/>
          </a:xfrm>
          <a:prstGeom prst="rect">
            <a:avLst/>
          </a:prstGeom>
        </p:spPr>
        <p:txBody>
          <a:bodyPr lIns="0" tIns="0" rIns="0" bIns="0" rtlCol="0" anchor="t">
            <a:spAutoFit/>
          </a:bodyPr>
          <a:lstStyle/>
          <a:p>
            <a:pPr algn="l">
              <a:lnSpc>
                <a:spcPts val="3510"/>
              </a:lnSpc>
            </a:pPr>
            <a:r>
              <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Billing and Payment Tracking Challenges</a:t>
            </a:r>
            <a:endPar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8" name="TextBox 8"/>
          <p:cNvSpPr txBox="1"/>
          <p:nvPr/>
        </p:nvSpPr>
        <p:spPr>
          <a:xfrm>
            <a:off x="1600086" y="7944431"/>
            <a:ext cx="15138628" cy="449580"/>
          </a:xfrm>
          <a:prstGeom prst="rect">
            <a:avLst/>
          </a:prstGeom>
        </p:spPr>
        <p:txBody>
          <a:bodyPr lIns="0" tIns="0" rIns="0" bIns="0" rtlCol="0" anchor="t">
            <a:spAutoFit/>
          </a:bodyPr>
          <a:lstStyle/>
          <a:p>
            <a:pPr algn="l">
              <a:lnSpc>
                <a:spcPts val="3510"/>
              </a:lnSpc>
            </a:pPr>
            <a:r>
              <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Lack of Access Control and Accountability</a:t>
            </a:r>
            <a:endParaRPr lang="en-US"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9" name="Freeform 9"/>
          <p:cNvSpPr/>
          <p:nvPr/>
        </p:nvSpPr>
        <p:spPr>
          <a:xfrm>
            <a:off x="1066800" y="1638055"/>
            <a:ext cx="353404" cy="353404"/>
          </a:xfrm>
          <a:custGeom>
            <a:avLst/>
            <a:gdLst/>
            <a:ahLst/>
            <a:cxnLst/>
            <a:rect l="l" t="t" r="r" b="b"/>
            <a:pathLst>
              <a:path w="353404" h="353404">
                <a:moveTo>
                  <a:pt x="0" y="0"/>
                </a:moveTo>
                <a:lnTo>
                  <a:pt x="353404" y="0"/>
                </a:lnTo>
                <a:lnTo>
                  <a:pt x="353404" y="353403"/>
                </a:lnTo>
                <a:lnTo>
                  <a:pt x="0" y="35340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Freeform 10"/>
          <p:cNvSpPr/>
          <p:nvPr/>
        </p:nvSpPr>
        <p:spPr>
          <a:xfrm>
            <a:off x="1066800" y="3366777"/>
            <a:ext cx="353404" cy="353404"/>
          </a:xfrm>
          <a:custGeom>
            <a:avLst/>
            <a:gdLst/>
            <a:ahLst/>
            <a:cxnLst/>
            <a:rect l="l" t="t" r="r" b="b"/>
            <a:pathLst>
              <a:path w="353404" h="353404">
                <a:moveTo>
                  <a:pt x="0" y="0"/>
                </a:moveTo>
                <a:lnTo>
                  <a:pt x="353404" y="0"/>
                </a:lnTo>
                <a:lnTo>
                  <a:pt x="353404" y="353403"/>
                </a:lnTo>
                <a:lnTo>
                  <a:pt x="0" y="35340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Freeform 11"/>
          <p:cNvSpPr/>
          <p:nvPr/>
        </p:nvSpPr>
        <p:spPr>
          <a:xfrm>
            <a:off x="1028700" y="5054556"/>
            <a:ext cx="353404" cy="353404"/>
          </a:xfrm>
          <a:custGeom>
            <a:avLst/>
            <a:gdLst/>
            <a:ahLst/>
            <a:cxnLst/>
            <a:rect l="l" t="t" r="r" b="b"/>
            <a:pathLst>
              <a:path w="353404" h="353404">
                <a:moveTo>
                  <a:pt x="0" y="0"/>
                </a:moveTo>
                <a:lnTo>
                  <a:pt x="353404" y="0"/>
                </a:lnTo>
                <a:lnTo>
                  <a:pt x="353404" y="353404"/>
                </a:lnTo>
                <a:lnTo>
                  <a:pt x="0" y="3534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Freeform 12"/>
          <p:cNvSpPr/>
          <p:nvPr/>
        </p:nvSpPr>
        <p:spPr>
          <a:xfrm>
            <a:off x="1066800" y="6439148"/>
            <a:ext cx="353404" cy="353404"/>
          </a:xfrm>
          <a:custGeom>
            <a:avLst/>
            <a:gdLst/>
            <a:ahLst/>
            <a:cxnLst/>
            <a:rect l="l" t="t" r="r" b="b"/>
            <a:pathLst>
              <a:path w="353404" h="353404">
                <a:moveTo>
                  <a:pt x="0" y="0"/>
                </a:moveTo>
                <a:lnTo>
                  <a:pt x="353404" y="0"/>
                </a:lnTo>
                <a:lnTo>
                  <a:pt x="353404" y="353403"/>
                </a:lnTo>
                <a:lnTo>
                  <a:pt x="0" y="35340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3" name="Freeform 13"/>
          <p:cNvSpPr/>
          <p:nvPr/>
        </p:nvSpPr>
        <p:spPr>
          <a:xfrm>
            <a:off x="1028700" y="8029748"/>
            <a:ext cx="353404" cy="353404"/>
          </a:xfrm>
          <a:custGeom>
            <a:avLst/>
            <a:gdLst/>
            <a:ahLst/>
            <a:cxnLst/>
            <a:rect l="l" t="t" r="r" b="b"/>
            <a:pathLst>
              <a:path w="353404" h="353404">
                <a:moveTo>
                  <a:pt x="0" y="0"/>
                </a:moveTo>
                <a:lnTo>
                  <a:pt x="353404" y="0"/>
                </a:lnTo>
                <a:lnTo>
                  <a:pt x="353404" y="353404"/>
                </a:lnTo>
                <a:lnTo>
                  <a:pt x="0" y="3534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Freeform 14"/>
          <p:cNvSpPr/>
          <p:nvPr/>
        </p:nvSpPr>
        <p:spPr>
          <a:xfrm>
            <a:off x="380752" y="9695115"/>
            <a:ext cx="17724616" cy="597581"/>
          </a:xfrm>
          <a:custGeom>
            <a:avLst/>
            <a:gdLst/>
            <a:ahLst/>
            <a:cxnLst/>
            <a:rect l="l" t="t" r="r" b="b"/>
            <a:pathLst>
              <a:path w="17724616" h="597581">
                <a:moveTo>
                  <a:pt x="0" y="0"/>
                </a:moveTo>
                <a:lnTo>
                  <a:pt x="17724616" y="0"/>
                </a:lnTo>
                <a:lnTo>
                  <a:pt x="17724616" y="597581"/>
                </a:lnTo>
                <a:lnTo>
                  <a:pt x="0" y="597581"/>
                </a:lnTo>
                <a:lnTo>
                  <a:pt x="0" y="0"/>
                </a:lnTo>
                <a:close/>
              </a:path>
            </a:pathLst>
          </a:custGeom>
          <a:blipFill>
            <a:blip r:embed="rId5">
              <a:extLst>
                <a:ext uri="{96DAC541-7B7A-43D3-8B79-37D633B846F1}">
                  <asvg:svgBlip xmlns:asvg="http://schemas.microsoft.com/office/drawing/2016/SVG/main" r:embed="rId6"/>
                </a:ext>
              </a:extLst>
            </a:blip>
            <a:stretch>
              <a:fillRect l="-10079" t="-1285731" r="-58450" b="-2956887"/>
            </a:stretch>
          </a:blipFill>
          <a:ln w="47625" cap="rnd">
            <a:solidFill>
              <a:srgbClr val="8CA6E3"/>
            </a:solidFill>
            <a:prstDash val="solid"/>
            <a:round/>
          </a:ln>
        </p:spPr>
      </p:sp>
      <p:sp>
        <p:nvSpPr>
          <p:cNvPr id="15" name="Freeform 15"/>
          <p:cNvSpPr/>
          <p:nvPr/>
        </p:nvSpPr>
        <p:spPr>
          <a:xfrm>
            <a:off x="8602875" y="9410656"/>
            <a:ext cx="1055396" cy="1055396"/>
          </a:xfrm>
          <a:custGeom>
            <a:avLst/>
            <a:gdLst/>
            <a:ahLst/>
            <a:cxnLst/>
            <a:rect l="l" t="t" r="r" b="b"/>
            <a:pathLst>
              <a:path w="1055396" h="1055396">
                <a:moveTo>
                  <a:pt x="0" y="0"/>
                </a:moveTo>
                <a:lnTo>
                  <a:pt x="1055397" y="0"/>
                </a:lnTo>
                <a:lnTo>
                  <a:pt x="1055397" y="1055397"/>
                </a:lnTo>
                <a:lnTo>
                  <a:pt x="0" y="10553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w="47625" cap="rnd">
            <a:solidFill>
              <a:srgbClr val="8CA6E3"/>
            </a:solidFill>
            <a:prstDash val="solid"/>
            <a:round/>
          </a:ln>
        </p:spPr>
      </p:sp>
      <p:sp>
        <p:nvSpPr>
          <p:cNvPr id="16" name="TextBox 16"/>
          <p:cNvSpPr txBox="1"/>
          <p:nvPr/>
        </p:nvSpPr>
        <p:spPr>
          <a:xfrm>
            <a:off x="8722067" y="9741209"/>
            <a:ext cx="842595" cy="341586"/>
          </a:xfrm>
          <a:prstGeom prst="rect">
            <a:avLst/>
          </a:prstGeom>
        </p:spPr>
        <p:txBody>
          <a:bodyPr lIns="0" tIns="0" rIns="0" bIns="0" rtlCol="0" anchor="t">
            <a:spAutoFit/>
          </a:bodyPr>
          <a:lstStyle/>
          <a:p>
            <a:pPr algn="ctr">
              <a:lnSpc>
                <a:spcPts val="2600"/>
              </a:lnSpc>
            </a:pPr>
            <a:r>
              <a:rPr lang="en-US" sz="2600" b="1">
                <a:solidFill>
                  <a:srgbClr val="F7ADBA"/>
                </a:solidFill>
                <a:latin typeface="TT Fors Bold" panose="020B0003030001020000"/>
                <a:ea typeface="TT Fors Bold" panose="020B0003030001020000"/>
                <a:cs typeface="TT Fors Bold" panose="020B0003030001020000"/>
                <a:sym typeface="TT Fors Bold" panose="020B0003030001020000"/>
              </a:rPr>
              <a:t>02.</a:t>
            </a:r>
            <a:endParaRPr lang="en-US" sz="2600" b="1">
              <a:solidFill>
                <a:srgbClr val="F7ADBA"/>
              </a:solidFill>
              <a:latin typeface="TT Fors Bold" panose="020B0003030001020000"/>
              <a:ea typeface="TT Fors Bold" panose="020B0003030001020000"/>
              <a:cs typeface="TT Fors Bold" panose="020B0003030001020000"/>
              <a:sym typeface="TT Fors Bold" panose="020B0003030001020000"/>
            </a:endParaRPr>
          </a:p>
        </p:txBody>
      </p:sp>
      <p:sp>
        <p:nvSpPr>
          <p:cNvPr id="17" name="Freeform 17"/>
          <p:cNvSpPr/>
          <p:nvPr/>
        </p:nvSpPr>
        <p:spPr>
          <a:xfrm>
            <a:off x="13761321" y="268777"/>
            <a:ext cx="1079156" cy="1197399"/>
          </a:xfrm>
          <a:custGeom>
            <a:avLst/>
            <a:gdLst/>
            <a:ahLst/>
            <a:cxnLst/>
            <a:rect l="l" t="t" r="r" b="b"/>
            <a:pathLst>
              <a:path w="1079156" h="1197399">
                <a:moveTo>
                  <a:pt x="0" y="0"/>
                </a:moveTo>
                <a:lnTo>
                  <a:pt x="1079156" y="0"/>
                </a:lnTo>
                <a:lnTo>
                  <a:pt x="1079156" y="1197398"/>
                </a:lnTo>
                <a:lnTo>
                  <a:pt x="0" y="1197398"/>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8" name="Freeform 18"/>
          <p:cNvSpPr/>
          <p:nvPr/>
        </p:nvSpPr>
        <p:spPr>
          <a:xfrm rot="-2147927">
            <a:off x="3485917" y="610239"/>
            <a:ext cx="1505756" cy="259743"/>
          </a:xfrm>
          <a:custGeom>
            <a:avLst/>
            <a:gdLst/>
            <a:ahLst/>
            <a:cxnLst/>
            <a:rect l="l" t="t" r="r" b="b"/>
            <a:pathLst>
              <a:path w="1505756" h="259743">
                <a:moveTo>
                  <a:pt x="0" y="0"/>
                </a:moveTo>
                <a:lnTo>
                  <a:pt x="1505756" y="0"/>
                </a:lnTo>
                <a:lnTo>
                  <a:pt x="1505756" y="259743"/>
                </a:lnTo>
                <a:lnTo>
                  <a:pt x="0" y="25974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9" name="Freeform 19"/>
          <p:cNvSpPr/>
          <p:nvPr/>
        </p:nvSpPr>
        <p:spPr>
          <a:xfrm rot="-7790991">
            <a:off x="16550462" y="1630936"/>
            <a:ext cx="873441" cy="949393"/>
          </a:xfrm>
          <a:custGeom>
            <a:avLst/>
            <a:gdLst/>
            <a:ahLst/>
            <a:cxnLst/>
            <a:rect l="l" t="t" r="r" b="b"/>
            <a:pathLst>
              <a:path w="873441" h="949393">
                <a:moveTo>
                  <a:pt x="0" y="0"/>
                </a:moveTo>
                <a:lnTo>
                  <a:pt x="873441" y="0"/>
                </a:lnTo>
                <a:lnTo>
                  <a:pt x="873441" y="949393"/>
                </a:lnTo>
                <a:lnTo>
                  <a:pt x="0" y="949393"/>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0" name="Freeform 20"/>
          <p:cNvSpPr/>
          <p:nvPr/>
        </p:nvSpPr>
        <p:spPr>
          <a:xfrm flipH="1">
            <a:off x="1964323" y="449382"/>
            <a:ext cx="954279" cy="836187"/>
          </a:xfrm>
          <a:custGeom>
            <a:avLst/>
            <a:gdLst/>
            <a:ahLst/>
            <a:cxnLst/>
            <a:rect l="l" t="t" r="r" b="b"/>
            <a:pathLst>
              <a:path w="954279" h="836187">
                <a:moveTo>
                  <a:pt x="954279" y="0"/>
                </a:moveTo>
                <a:lnTo>
                  <a:pt x="0" y="0"/>
                </a:lnTo>
                <a:lnTo>
                  <a:pt x="0" y="836188"/>
                </a:lnTo>
                <a:lnTo>
                  <a:pt x="954279" y="836188"/>
                </a:lnTo>
                <a:lnTo>
                  <a:pt x="954279"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Freeform 21"/>
          <p:cNvSpPr/>
          <p:nvPr/>
        </p:nvSpPr>
        <p:spPr>
          <a:xfrm rot="-5400000">
            <a:off x="530264" y="692807"/>
            <a:ext cx="948575" cy="485653"/>
          </a:xfrm>
          <a:custGeom>
            <a:avLst/>
            <a:gdLst/>
            <a:ahLst/>
            <a:cxnLst/>
            <a:rect l="l" t="t" r="r" b="b"/>
            <a:pathLst>
              <a:path w="948575" h="485653">
                <a:moveTo>
                  <a:pt x="0" y="0"/>
                </a:moveTo>
                <a:lnTo>
                  <a:pt x="948574" y="0"/>
                </a:lnTo>
                <a:lnTo>
                  <a:pt x="948574" y="485653"/>
                </a:lnTo>
                <a:lnTo>
                  <a:pt x="0" y="485653"/>
                </a:lnTo>
                <a:lnTo>
                  <a:pt x="0" y="0"/>
                </a:lnTo>
                <a:close/>
              </a:path>
            </a:pathLst>
          </a:custGeom>
          <a:blipFill>
            <a:blip r:embed="rId17">
              <a:extLst>
                <a:ext uri="{96DAC541-7B7A-43D3-8B79-37D633B846F1}">
                  <asvg:svgBlip xmlns:asvg="http://schemas.microsoft.com/office/drawing/2016/SVG/main" r:embed="rId18"/>
                </a:ext>
              </a:extLst>
            </a:blip>
            <a:stretch>
              <a:fillRect t="-183585"/>
            </a:stretch>
          </a:blipFill>
          <a:ln cap="sq">
            <a:noFill/>
            <a:prstDash val="solid"/>
            <a:miter/>
          </a:ln>
        </p:spPr>
        <p:txBody>
          <a:bodyPr/>
          <a:p>
            <a:endParaRPr lang="en-US"/>
          </a:p>
        </p:txBody>
      </p:sp>
      <p:sp>
        <p:nvSpPr>
          <p:cNvPr id="23" name="TextBox 4"/>
          <p:cNvSpPr txBox="1"/>
          <p:nvPr/>
        </p:nvSpPr>
        <p:spPr>
          <a:xfrm>
            <a:off x="1574800" y="2119630"/>
            <a:ext cx="15773400" cy="923290"/>
          </a:xfrm>
          <a:prstGeom prst="rect">
            <a:avLst/>
          </a:prstGeom>
        </p:spPr>
        <p:txBody>
          <a:bodyPr wrap="square" lIns="0" tIns="0" rIns="0" bIns="0" rtlCol="0" anchor="t">
            <a:spAutoFit/>
          </a:bodyPr>
          <a:lstStyle/>
          <a:p>
            <a:pPr indent="457200" algn="l">
              <a:lnSpc>
                <a:spcPct val="100000"/>
              </a:lnSpc>
            </a:pPr>
            <a:r>
              <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rPr>
              <a:t>Healthcare staff spend excessive time on administrative tasks such as manually scheduling appointments, searching through physical records, and processing payments. This reduces the time available for actual patient care and creates bottlenecks during peak hours when multiple patients require simultaneous attention.</a:t>
            </a:r>
            <a:endPar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24" name="TextBox 4"/>
          <p:cNvSpPr txBox="1"/>
          <p:nvPr/>
        </p:nvSpPr>
        <p:spPr>
          <a:xfrm>
            <a:off x="1574800" y="3876675"/>
            <a:ext cx="15697200" cy="923290"/>
          </a:xfrm>
          <a:prstGeom prst="rect">
            <a:avLst/>
          </a:prstGeom>
        </p:spPr>
        <p:txBody>
          <a:bodyPr wrap="square" lIns="0" tIns="0" rIns="0" bIns="0" rtlCol="0" anchor="t">
            <a:spAutoFit/>
          </a:bodyPr>
          <a:lstStyle/>
          <a:p>
            <a:pPr indent="457200" algn="l">
              <a:lnSpc>
                <a:spcPct val="100000"/>
              </a:lnSpc>
            </a:pPr>
            <a:r>
              <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rPr>
              <a:t>Without a centralized system to track doctor availability in real-time, receptionists frequently encounter scheduling conflicts, resulting in double bookings, patient dissatisfaction, and wasted doctor time. The lack of visibility into each doctor's schedule across different staff members compounds this issue.</a:t>
            </a:r>
            <a:endPar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25" name="TextBox 4"/>
          <p:cNvSpPr txBox="1"/>
          <p:nvPr/>
        </p:nvSpPr>
        <p:spPr>
          <a:xfrm>
            <a:off x="1600200" y="5567045"/>
            <a:ext cx="15697200" cy="615315"/>
          </a:xfrm>
          <a:prstGeom prst="rect">
            <a:avLst/>
          </a:prstGeom>
        </p:spPr>
        <p:txBody>
          <a:bodyPr wrap="square" lIns="0" tIns="0" rIns="0" bIns="0" rtlCol="0" anchor="t">
            <a:spAutoFit/>
          </a:bodyPr>
          <a:lstStyle/>
          <a:p>
            <a:pPr indent="457200" algn="l">
              <a:lnSpc>
                <a:spcPct val="100000"/>
              </a:lnSpc>
            </a:pPr>
            <a:r>
              <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rPr>
              <a:t>Patient records scattered across paper files make it difficult to quickly retrieve medical histories, previous appointments, or billing information. This fragmentation leads to longer wait times, potential medical errors, and poor continuity of care.</a:t>
            </a:r>
            <a:endPar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26" name="TextBox 4"/>
          <p:cNvSpPr txBox="1"/>
          <p:nvPr/>
        </p:nvSpPr>
        <p:spPr>
          <a:xfrm>
            <a:off x="1600200" y="6896100"/>
            <a:ext cx="15697200" cy="615315"/>
          </a:xfrm>
          <a:prstGeom prst="rect">
            <a:avLst/>
          </a:prstGeom>
        </p:spPr>
        <p:txBody>
          <a:bodyPr wrap="square" lIns="0" tIns="0" rIns="0" bIns="0" rtlCol="0" anchor="t">
            <a:spAutoFit/>
          </a:bodyPr>
          <a:lstStyle/>
          <a:p>
            <a:pPr indent="457200" algn="l">
              <a:lnSpc>
                <a:spcPct val="100000"/>
              </a:lnSpc>
            </a:pPr>
            <a:r>
              <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rPr>
              <a:t>Manual billing processes are prone to errors, lost invoices, and delayed payments. Cashiers struggle to maintain accurate records of outstanding balances, completed payments, and financial reconciliation, resulting in revenue leakage and accounting discrepancies.</a:t>
            </a:r>
            <a:endPar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27" name="TextBox 4"/>
          <p:cNvSpPr txBox="1"/>
          <p:nvPr/>
        </p:nvSpPr>
        <p:spPr>
          <a:xfrm>
            <a:off x="1651000" y="8519795"/>
            <a:ext cx="15697200" cy="923290"/>
          </a:xfrm>
          <a:prstGeom prst="rect">
            <a:avLst/>
          </a:prstGeom>
        </p:spPr>
        <p:txBody>
          <a:bodyPr wrap="square" lIns="0" tIns="0" rIns="0" bIns="0" rtlCol="0" anchor="t">
            <a:spAutoFit/>
          </a:bodyPr>
          <a:lstStyle/>
          <a:p>
            <a:pPr indent="457200" algn="l">
              <a:lnSpc>
                <a:spcPct val="100000"/>
              </a:lnSpc>
            </a:pPr>
            <a:r>
              <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rPr>
              <a:t>Paper-based systems offer no mechanism to restrict access to sensitive information or track who performed specific actions. This creates security vulnerabilities and makes it impossible to audit staff activities or maintain proper data confidentiality in compliance with healthcare privacy standards.</a:t>
            </a:r>
            <a:endPar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3F3"/>
        </a:solidFill>
        <a:effectLst/>
      </p:bgPr>
    </p:bg>
    <p:spTree>
      <p:nvGrpSpPr>
        <p:cNvPr id="1" name=""/>
        <p:cNvGrpSpPr/>
        <p:nvPr/>
      </p:nvGrpSpPr>
      <p:grpSpPr>
        <a:xfrm>
          <a:off x="0" y="0"/>
          <a:ext cx="0" cy="0"/>
          <a:chOff x="0" y="0"/>
          <a:chExt cx="0" cy="0"/>
        </a:xfrm>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3" name="TextBox 3"/>
          <p:cNvSpPr txBox="1"/>
          <p:nvPr/>
        </p:nvSpPr>
        <p:spPr>
          <a:xfrm>
            <a:off x="4343218" y="343066"/>
            <a:ext cx="8358234" cy="1300480"/>
          </a:xfrm>
          <a:prstGeom prst="rect">
            <a:avLst/>
          </a:prstGeom>
        </p:spPr>
        <p:txBody>
          <a:bodyPr lIns="0" tIns="0" rIns="0" bIns="0" rtlCol="0" anchor="t">
            <a:spAutoFit/>
          </a:bodyPr>
          <a:lstStyle/>
          <a:p>
            <a:pPr marL="0" lvl="0" indent="0" algn="ctr">
              <a:lnSpc>
                <a:spcPts val="10145"/>
              </a:lnSpc>
              <a:spcBef>
                <a:spcPct val="0"/>
              </a:spcBef>
            </a:pPr>
            <a:r>
              <a:rPr lang="en-US" altLang="en-US" sz="7200" b="1" spc="-495">
                <a:solidFill>
                  <a:srgbClr val="8CA6E3"/>
                </a:solidFill>
                <a:latin typeface="Arista Pro Bold" panose="02000506020000020004"/>
                <a:ea typeface="Arista Pro Bold" panose="02000506020000020004"/>
                <a:cs typeface="Arista Pro Bold" panose="02000506020000020004"/>
                <a:sym typeface="Arista Pro Bold" panose="02000506020000020004"/>
              </a:rPr>
              <a:t>Objectives of the Study</a:t>
            </a:r>
            <a:endParaRPr lang="en-US" altLang="en-US" sz="7200" b="1" spc="-495">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4" name="TextBox 4"/>
          <p:cNvSpPr txBox="1"/>
          <p:nvPr/>
        </p:nvSpPr>
        <p:spPr>
          <a:xfrm>
            <a:off x="1676286" y="2476255"/>
            <a:ext cx="15138628" cy="1350010"/>
          </a:xfrm>
          <a:prstGeom prst="rect">
            <a:avLst/>
          </a:prstGeom>
        </p:spPr>
        <p:txBody>
          <a:bodyPr lIns="0" tIns="0" rIns="0" bIns="0" rtlCol="0" anchor="t">
            <a:spAutoFit/>
          </a:bodyPr>
          <a:lstStyle/>
          <a:p>
            <a:pPr algn="l">
              <a:lnSpc>
                <a:spcPts val="3510"/>
              </a:lnSpc>
            </a:pPr>
            <a:r>
              <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To develop a role-based desktop application using Python, CustomTkinter, and SQLite that supports Admin, Doctor, Cashier, and Receptionist workflows for hospital scheduling and billing.</a:t>
            </a:r>
            <a:endPar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5" name="TextBox 5"/>
          <p:cNvSpPr txBox="1"/>
          <p:nvPr/>
        </p:nvSpPr>
        <p:spPr>
          <a:xfrm>
            <a:off x="1777886" y="4339940"/>
            <a:ext cx="15138628" cy="899795"/>
          </a:xfrm>
          <a:prstGeom prst="rect">
            <a:avLst/>
          </a:prstGeom>
        </p:spPr>
        <p:txBody>
          <a:bodyPr lIns="0" tIns="0" rIns="0" bIns="0" rtlCol="0" anchor="t">
            <a:spAutoFit/>
          </a:bodyPr>
          <a:lstStyle/>
          <a:p>
            <a:pPr algn="l">
              <a:lnSpc>
                <a:spcPts val="3510"/>
              </a:lnSpc>
            </a:pPr>
            <a:r>
              <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To centralize appointment data, doctor availability, and payment status in a single database</a:t>
            </a:r>
            <a:r>
              <a:rPr lang="en-PH"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u</a:t>
            </a:r>
            <a:r>
              <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s</a:t>
            </a:r>
            <a:r>
              <a:rPr lang="en-PH" alt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ing SQLite</a:t>
            </a:r>
            <a:r>
              <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to reduce inconsistencies and lost records.</a:t>
            </a:r>
            <a:endPar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6" name="TextBox 6"/>
          <p:cNvSpPr txBox="1"/>
          <p:nvPr/>
        </p:nvSpPr>
        <p:spPr>
          <a:xfrm>
            <a:off x="1238885" y="5905500"/>
            <a:ext cx="15144115" cy="899795"/>
          </a:xfrm>
          <a:prstGeom prst="rect">
            <a:avLst/>
          </a:prstGeom>
        </p:spPr>
        <p:txBody>
          <a:bodyPr wrap="square" lIns="0" tIns="0" rIns="0" bIns="0" rtlCol="0" anchor="t">
            <a:spAutoFit/>
          </a:bodyPr>
          <a:lstStyle/>
          <a:p>
            <a:pPr lvl="1" algn="l">
              <a:lnSpc>
                <a:spcPts val="3510"/>
              </a:lnSpc>
            </a:pPr>
            <a:r>
              <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To minimize scheduling and billing errors by enforcing validation rules, preventing double-booking, and clearly tagging paid and unpaid appointments.</a:t>
            </a:r>
            <a:endPar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8" name="TextBox 8"/>
          <p:cNvSpPr txBox="1"/>
          <p:nvPr/>
        </p:nvSpPr>
        <p:spPr>
          <a:xfrm>
            <a:off x="1676286" y="7470721"/>
            <a:ext cx="15138628" cy="870585"/>
          </a:xfrm>
          <a:prstGeom prst="rect">
            <a:avLst/>
          </a:prstGeom>
        </p:spPr>
        <p:txBody>
          <a:bodyPr lIns="0" tIns="0" rIns="0" bIns="0" rtlCol="0" anchor="t">
            <a:spAutoFit/>
          </a:bodyPr>
          <a:lstStyle/>
          <a:p>
            <a:pPr algn="l">
              <a:lnSpc>
                <a:spcPts val="3510"/>
              </a:lnSpc>
            </a:pPr>
            <a:r>
              <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To enhance security and accountability through admin-controlled account creation and activity logging for all user actions.</a:t>
            </a:r>
            <a:endParaRPr lang="en-US" sz="27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9" name="Freeform 9"/>
          <p:cNvSpPr/>
          <p:nvPr/>
        </p:nvSpPr>
        <p:spPr>
          <a:xfrm>
            <a:off x="1130300" y="2552455"/>
            <a:ext cx="353404" cy="353404"/>
          </a:xfrm>
          <a:custGeom>
            <a:avLst/>
            <a:gdLst/>
            <a:ahLst/>
            <a:cxnLst/>
            <a:rect l="l" t="t" r="r" b="b"/>
            <a:pathLst>
              <a:path w="353404" h="353404">
                <a:moveTo>
                  <a:pt x="0" y="0"/>
                </a:moveTo>
                <a:lnTo>
                  <a:pt x="353404" y="0"/>
                </a:lnTo>
                <a:lnTo>
                  <a:pt x="353404" y="353403"/>
                </a:lnTo>
                <a:lnTo>
                  <a:pt x="0" y="35340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0" name="Freeform 10"/>
          <p:cNvSpPr/>
          <p:nvPr/>
        </p:nvSpPr>
        <p:spPr>
          <a:xfrm>
            <a:off x="1168400" y="4416432"/>
            <a:ext cx="353404" cy="353404"/>
          </a:xfrm>
          <a:custGeom>
            <a:avLst/>
            <a:gdLst/>
            <a:ahLst/>
            <a:cxnLst/>
            <a:rect l="l" t="t" r="r" b="b"/>
            <a:pathLst>
              <a:path w="353404" h="353404">
                <a:moveTo>
                  <a:pt x="0" y="0"/>
                </a:moveTo>
                <a:lnTo>
                  <a:pt x="353404" y="0"/>
                </a:lnTo>
                <a:lnTo>
                  <a:pt x="353404" y="353403"/>
                </a:lnTo>
                <a:lnTo>
                  <a:pt x="0" y="35340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Freeform 11"/>
          <p:cNvSpPr/>
          <p:nvPr/>
        </p:nvSpPr>
        <p:spPr>
          <a:xfrm>
            <a:off x="1130300" y="5989911"/>
            <a:ext cx="353404" cy="353404"/>
          </a:xfrm>
          <a:custGeom>
            <a:avLst/>
            <a:gdLst/>
            <a:ahLst/>
            <a:cxnLst/>
            <a:rect l="l" t="t" r="r" b="b"/>
            <a:pathLst>
              <a:path w="353404" h="353404">
                <a:moveTo>
                  <a:pt x="0" y="0"/>
                </a:moveTo>
                <a:lnTo>
                  <a:pt x="353404" y="0"/>
                </a:lnTo>
                <a:lnTo>
                  <a:pt x="353404" y="353404"/>
                </a:lnTo>
                <a:lnTo>
                  <a:pt x="0" y="3534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2" name="Freeform 12"/>
          <p:cNvSpPr/>
          <p:nvPr/>
        </p:nvSpPr>
        <p:spPr>
          <a:xfrm>
            <a:off x="1130300" y="7512933"/>
            <a:ext cx="353404" cy="353404"/>
          </a:xfrm>
          <a:custGeom>
            <a:avLst/>
            <a:gdLst/>
            <a:ahLst/>
            <a:cxnLst/>
            <a:rect l="l" t="t" r="r" b="b"/>
            <a:pathLst>
              <a:path w="353404" h="353404">
                <a:moveTo>
                  <a:pt x="0" y="0"/>
                </a:moveTo>
                <a:lnTo>
                  <a:pt x="353404" y="0"/>
                </a:lnTo>
                <a:lnTo>
                  <a:pt x="353404" y="353403"/>
                </a:lnTo>
                <a:lnTo>
                  <a:pt x="0" y="35340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Freeform 14"/>
          <p:cNvSpPr/>
          <p:nvPr/>
        </p:nvSpPr>
        <p:spPr>
          <a:xfrm>
            <a:off x="281692" y="9167430"/>
            <a:ext cx="17724616" cy="597581"/>
          </a:xfrm>
          <a:custGeom>
            <a:avLst/>
            <a:gdLst/>
            <a:ahLst/>
            <a:cxnLst/>
            <a:rect l="l" t="t" r="r" b="b"/>
            <a:pathLst>
              <a:path w="17724616" h="597581">
                <a:moveTo>
                  <a:pt x="0" y="0"/>
                </a:moveTo>
                <a:lnTo>
                  <a:pt x="17724616" y="0"/>
                </a:lnTo>
                <a:lnTo>
                  <a:pt x="17724616" y="597581"/>
                </a:lnTo>
                <a:lnTo>
                  <a:pt x="0" y="597581"/>
                </a:lnTo>
                <a:lnTo>
                  <a:pt x="0" y="0"/>
                </a:lnTo>
                <a:close/>
              </a:path>
            </a:pathLst>
          </a:custGeom>
          <a:blipFill>
            <a:blip r:embed="rId5">
              <a:extLst>
                <a:ext uri="{96DAC541-7B7A-43D3-8B79-37D633B846F1}">
                  <asvg:svgBlip xmlns:asvg="http://schemas.microsoft.com/office/drawing/2016/SVG/main" r:embed="rId6"/>
                </a:ext>
              </a:extLst>
            </a:blip>
            <a:stretch>
              <a:fillRect l="-10079" t="-1285731" r="-58450" b="-2956887"/>
            </a:stretch>
          </a:blipFill>
          <a:ln w="47625" cap="rnd">
            <a:solidFill>
              <a:srgbClr val="8CA6E3"/>
            </a:solidFill>
            <a:prstDash val="solid"/>
            <a:round/>
          </a:ln>
        </p:spPr>
      </p:sp>
      <p:sp>
        <p:nvSpPr>
          <p:cNvPr id="15" name="Freeform 15"/>
          <p:cNvSpPr/>
          <p:nvPr/>
        </p:nvSpPr>
        <p:spPr>
          <a:xfrm>
            <a:off x="8602875" y="8898846"/>
            <a:ext cx="1055396" cy="1055396"/>
          </a:xfrm>
          <a:custGeom>
            <a:avLst/>
            <a:gdLst/>
            <a:ahLst/>
            <a:cxnLst/>
            <a:rect l="l" t="t" r="r" b="b"/>
            <a:pathLst>
              <a:path w="1055396" h="1055396">
                <a:moveTo>
                  <a:pt x="0" y="0"/>
                </a:moveTo>
                <a:lnTo>
                  <a:pt x="1055397" y="0"/>
                </a:lnTo>
                <a:lnTo>
                  <a:pt x="1055397" y="1055397"/>
                </a:lnTo>
                <a:lnTo>
                  <a:pt x="0" y="1055397"/>
                </a:lnTo>
                <a:lnTo>
                  <a:pt x="0" y="0"/>
                </a:lnTo>
                <a:close/>
              </a:path>
            </a:pathLst>
          </a:custGeom>
          <a:blipFill>
            <a:blip r:embed="rId7">
              <a:extLst>
                <a:ext uri="{96DAC541-7B7A-43D3-8B79-37D633B846F1}">
                  <asvg:svgBlip xmlns:asvg="http://schemas.microsoft.com/office/drawing/2016/SVG/main" r:embed="rId8"/>
                </a:ext>
              </a:extLst>
            </a:blip>
            <a:stretch>
              <a:fillRect/>
            </a:stretch>
          </a:blipFill>
          <a:ln w="47625" cap="rnd">
            <a:solidFill>
              <a:srgbClr val="8CA6E3"/>
            </a:solidFill>
            <a:prstDash val="solid"/>
            <a:round/>
          </a:ln>
        </p:spPr>
      </p:sp>
      <p:sp>
        <p:nvSpPr>
          <p:cNvPr id="16" name="TextBox 16"/>
          <p:cNvSpPr txBox="1"/>
          <p:nvPr/>
        </p:nvSpPr>
        <p:spPr>
          <a:xfrm>
            <a:off x="8722702" y="9279564"/>
            <a:ext cx="842595" cy="333375"/>
          </a:xfrm>
          <a:prstGeom prst="rect">
            <a:avLst/>
          </a:prstGeom>
        </p:spPr>
        <p:txBody>
          <a:bodyPr lIns="0" tIns="0" rIns="0" bIns="0" rtlCol="0" anchor="t">
            <a:spAutoFit/>
          </a:bodyPr>
          <a:lstStyle/>
          <a:p>
            <a:pPr algn="ctr">
              <a:lnSpc>
                <a:spcPts val="2600"/>
              </a:lnSpc>
            </a:pPr>
            <a:r>
              <a:rPr lang="en-US" sz="2600" b="1">
                <a:solidFill>
                  <a:srgbClr val="F7ADBA"/>
                </a:solidFill>
                <a:latin typeface="TT Fors Bold" panose="020B0003030001020000"/>
                <a:ea typeface="TT Fors Bold" panose="020B0003030001020000"/>
                <a:cs typeface="TT Fors Bold" panose="020B0003030001020000"/>
                <a:sym typeface="TT Fors Bold" panose="020B0003030001020000"/>
              </a:rPr>
              <a:t>0</a:t>
            </a:r>
            <a:r>
              <a:rPr lang="en-PH" altLang="en-US" sz="2600" b="1">
                <a:solidFill>
                  <a:srgbClr val="F7ADBA"/>
                </a:solidFill>
                <a:latin typeface="TT Fors Bold" panose="020B0003030001020000"/>
                <a:ea typeface="TT Fors Bold" panose="020B0003030001020000"/>
                <a:cs typeface="TT Fors Bold" panose="020B0003030001020000"/>
                <a:sym typeface="TT Fors Bold" panose="020B0003030001020000"/>
              </a:rPr>
              <a:t>3</a:t>
            </a:r>
            <a:r>
              <a:rPr lang="en-US" sz="2600" b="1">
                <a:solidFill>
                  <a:srgbClr val="F7ADBA"/>
                </a:solidFill>
                <a:latin typeface="TT Fors Bold" panose="020B0003030001020000"/>
                <a:ea typeface="TT Fors Bold" panose="020B0003030001020000"/>
                <a:cs typeface="TT Fors Bold" panose="020B0003030001020000"/>
                <a:sym typeface="TT Fors Bold" panose="020B0003030001020000"/>
              </a:rPr>
              <a:t>.</a:t>
            </a:r>
            <a:endParaRPr lang="en-US" sz="2600" b="1">
              <a:solidFill>
                <a:srgbClr val="F7ADBA"/>
              </a:solidFill>
              <a:latin typeface="TT Fors Bold" panose="020B0003030001020000"/>
              <a:ea typeface="TT Fors Bold" panose="020B0003030001020000"/>
              <a:cs typeface="TT Fors Bold" panose="020B0003030001020000"/>
              <a:sym typeface="TT Fors Bold" panose="020B0003030001020000"/>
            </a:endParaRPr>
          </a:p>
        </p:txBody>
      </p:sp>
      <p:sp>
        <p:nvSpPr>
          <p:cNvPr id="17" name="Freeform 17"/>
          <p:cNvSpPr/>
          <p:nvPr/>
        </p:nvSpPr>
        <p:spPr>
          <a:xfrm>
            <a:off x="13761321" y="268777"/>
            <a:ext cx="1079156" cy="1197399"/>
          </a:xfrm>
          <a:custGeom>
            <a:avLst/>
            <a:gdLst/>
            <a:ahLst/>
            <a:cxnLst/>
            <a:rect l="l" t="t" r="r" b="b"/>
            <a:pathLst>
              <a:path w="1079156" h="1197399">
                <a:moveTo>
                  <a:pt x="0" y="0"/>
                </a:moveTo>
                <a:lnTo>
                  <a:pt x="1079156" y="0"/>
                </a:lnTo>
                <a:lnTo>
                  <a:pt x="1079156" y="1197398"/>
                </a:lnTo>
                <a:lnTo>
                  <a:pt x="0" y="1197398"/>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8" name="Freeform 18"/>
          <p:cNvSpPr/>
          <p:nvPr/>
        </p:nvSpPr>
        <p:spPr>
          <a:xfrm rot="-2147927">
            <a:off x="3210327" y="684534"/>
            <a:ext cx="1505756" cy="259743"/>
          </a:xfrm>
          <a:custGeom>
            <a:avLst/>
            <a:gdLst/>
            <a:ahLst/>
            <a:cxnLst/>
            <a:rect l="l" t="t" r="r" b="b"/>
            <a:pathLst>
              <a:path w="1505756" h="259743">
                <a:moveTo>
                  <a:pt x="0" y="0"/>
                </a:moveTo>
                <a:lnTo>
                  <a:pt x="1505756" y="0"/>
                </a:lnTo>
                <a:lnTo>
                  <a:pt x="1505756" y="259743"/>
                </a:lnTo>
                <a:lnTo>
                  <a:pt x="0" y="25974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9" name="Freeform 19"/>
          <p:cNvSpPr/>
          <p:nvPr/>
        </p:nvSpPr>
        <p:spPr>
          <a:xfrm rot="-7790991">
            <a:off x="16550462" y="1630936"/>
            <a:ext cx="873441" cy="949393"/>
          </a:xfrm>
          <a:custGeom>
            <a:avLst/>
            <a:gdLst/>
            <a:ahLst/>
            <a:cxnLst/>
            <a:rect l="l" t="t" r="r" b="b"/>
            <a:pathLst>
              <a:path w="873441" h="949393">
                <a:moveTo>
                  <a:pt x="0" y="0"/>
                </a:moveTo>
                <a:lnTo>
                  <a:pt x="873441" y="0"/>
                </a:lnTo>
                <a:lnTo>
                  <a:pt x="873441" y="949393"/>
                </a:lnTo>
                <a:lnTo>
                  <a:pt x="0" y="949393"/>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0" name="Freeform 20"/>
          <p:cNvSpPr/>
          <p:nvPr/>
        </p:nvSpPr>
        <p:spPr>
          <a:xfrm flipH="1">
            <a:off x="1964323" y="449382"/>
            <a:ext cx="954279" cy="836187"/>
          </a:xfrm>
          <a:custGeom>
            <a:avLst/>
            <a:gdLst/>
            <a:ahLst/>
            <a:cxnLst/>
            <a:rect l="l" t="t" r="r" b="b"/>
            <a:pathLst>
              <a:path w="954279" h="836187">
                <a:moveTo>
                  <a:pt x="954279" y="0"/>
                </a:moveTo>
                <a:lnTo>
                  <a:pt x="0" y="0"/>
                </a:lnTo>
                <a:lnTo>
                  <a:pt x="0" y="836188"/>
                </a:lnTo>
                <a:lnTo>
                  <a:pt x="954279" y="836188"/>
                </a:lnTo>
                <a:lnTo>
                  <a:pt x="954279"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Freeform 21"/>
          <p:cNvSpPr/>
          <p:nvPr/>
        </p:nvSpPr>
        <p:spPr>
          <a:xfrm rot="-5400000">
            <a:off x="638849" y="1151912"/>
            <a:ext cx="948575" cy="485653"/>
          </a:xfrm>
          <a:custGeom>
            <a:avLst/>
            <a:gdLst/>
            <a:ahLst/>
            <a:cxnLst/>
            <a:rect l="l" t="t" r="r" b="b"/>
            <a:pathLst>
              <a:path w="948575" h="485653">
                <a:moveTo>
                  <a:pt x="0" y="0"/>
                </a:moveTo>
                <a:lnTo>
                  <a:pt x="948574" y="0"/>
                </a:lnTo>
                <a:lnTo>
                  <a:pt x="948574" y="485653"/>
                </a:lnTo>
                <a:lnTo>
                  <a:pt x="0" y="485653"/>
                </a:lnTo>
                <a:lnTo>
                  <a:pt x="0" y="0"/>
                </a:lnTo>
                <a:close/>
              </a:path>
            </a:pathLst>
          </a:custGeom>
          <a:blipFill>
            <a:blip r:embed="rId17">
              <a:extLst>
                <a:ext uri="{96DAC541-7B7A-43D3-8B79-37D633B846F1}">
                  <asvg:svgBlip xmlns:asvg="http://schemas.microsoft.com/office/drawing/2016/SVG/main" r:embed="rId18"/>
                </a:ext>
              </a:extLst>
            </a:blip>
            <a:stretch>
              <a:fillRect t="-183585"/>
            </a:stretch>
          </a:blipFill>
          <a:ln cap="sq">
            <a:noFill/>
            <a:prstDash val="solid"/>
            <a:miter/>
          </a:ln>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3" name="TextBox 3"/>
          <p:cNvSpPr txBox="1"/>
          <p:nvPr/>
        </p:nvSpPr>
        <p:spPr>
          <a:xfrm>
            <a:off x="4343218" y="343066"/>
            <a:ext cx="8358234" cy="1300480"/>
          </a:xfrm>
          <a:prstGeom prst="rect">
            <a:avLst/>
          </a:prstGeom>
        </p:spPr>
        <p:txBody>
          <a:bodyPr lIns="0" tIns="0" rIns="0" bIns="0" rtlCol="0" anchor="t">
            <a:spAutoFit/>
          </a:bodyPr>
          <a:lstStyle/>
          <a:p>
            <a:pPr marL="0" lvl="0" indent="0" algn="ctr">
              <a:lnSpc>
                <a:spcPts val="10145"/>
              </a:lnSpc>
              <a:spcBef>
                <a:spcPct val="0"/>
              </a:spcBef>
            </a:pPr>
            <a:r>
              <a:rPr lang="en-US" altLang="en-US" sz="7200" b="1" spc="-495">
                <a:solidFill>
                  <a:srgbClr val="8CA6E3"/>
                </a:solidFill>
                <a:latin typeface="Arista Pro Bold" panose="02000506020000020004"/>
                <a:ea typeface="Arista Pro Bold" panose="02000506020000020004"/>
                <a:cs typeface="Arista Pro Bold" panose="02000506020000020004"/>
                <a:sym typeface="Arista Pro Bold" panose="02000506020000020004"/>
              </a:rPr>
              <a:t>Scope and Limitations</a:t>
            </a:r>
            <a:endParaRPr lang="en-US" altLang="en-US" sz="7200" b="1" spc="-495">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17" name="Freeform 17"/>
          <p:cNvSpPr/>
          <p:nvPr/>
        </p:nvSpPr>
        <p:spPr>
          <a:xfrm>
            <a:off x="13761321" y="268777"/>
            <a:ext cx="1079156" cy="1197399"/>
          </a:xfrm>
          <a:custGeom>
            <a:avLst/>
            <a:gdLst/>
            <a:ahLst/>
            <a:cxnLst/>
            <a:rect l="l" t="t" r="r" b="b"/>
            <a:pathLst>
              <a:path w="1079156" h="1197399">
                <a:moveTo>
                  <a:pt x="0" y="0"/>
                </a:moveTo>
                <a:lnTo>
                  <a:pt x="1079156" y="0"/>
                </a:lnTo>
                <a:lnTo>
                  <a:pt x="1079156" y="1197398"/>
                </a:lnTo>
                <a:lnTo>
                  <a:pt x="0" y="119739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8" name="Freeform 18"/>
          <p:cNvSpPr/>
          <p:nvPr/>
        </p:nvSpPr>
        <p:spPr>
          <a:xfrm rot="-2147927">
            <a:off x="3210327" y="684534"/>
            <a:ext cx="1505756" cy="259743"/>
          </a:xfrm>
          <a:custGeom>
            <a:avLst/>
            <a:gdLst/>
            <a:ahLst/>
            <a:cxnLst/>
            <a:rect l="l" t="t" r="r" b="b"/>
            <a:pathLst>
              <a:path w="1505756" h="259743">
                <a:moveTo>
                  <a:pt x="0" y="0"/>
                </a:moveTo>
                <a:lnTo>
                  <a:pt x="1505756" y="0"/>
                </a:lnTo>
                <a:lnTo>
                  <a:pt x="1505756" y="259743"/>
                </a:lnTo>
                <a:lnTo>
                  <a:pt x="0" y="25974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9" name="Freeform 19"/>
          <p:cNvSpPr/>
          <p:nvPr/>
        </p:nvSpPr>
        <p:spPr>
          <a:xfrm rot="-7790991">
            <a:off x="16550462" y="1630936"/>
            <a:ext cx="873441" cy="949393"/>
          </a:xfrm>
          <a:custGeom>
            <a:avLst/>
            <a:gdLst/>
            <a:ahLst/>
            <a:cxnLst/>
            <a:rect l="l" t="t" r="r" b="b"/>
            <a:pathLst>
              <a:path w="873441" h="949393">
                <a:moveTo>
                  <a:pt x="0" y="0"/>
                </a:moveTo>
                <a:lnTo>
                  <a:pt x="873441" y="0"/>
                </a:lnTo>
                <a:lnTo>
                  <a:pt x="873441" y="949393"/>
                </a:lnTo>
                <a:lnTo>
                  <a:pt x="0" y="94939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0" name="Freeform 20"/>
          <p:cNvSpPr/>
          <p:nvPr/>
        </p:nvSpPr>
        <p:spPr>
          <a:xfrm flipH="1">
            <a:off x="1964323" y="449382"/>
            <a:ext cx="954279" cy="836187"/>
          </a:xfrm>
          <a:custGeom>
            <a:avLst/>
            <a:gdLst/>
            <a:ahLst/>
            <a:cxnLst/>
            <a:rect l="l" t="t" r="r" b="b"/>
            <a:pathLst>
              <a:path w="954279" h="836187">
                <a:moveTo>
                  <a:pt x="954279" y="0"/>
                </a:moveTo>
                <a:lnTo>
                  <a:pt x="0" y="0"/>
                </a:lnTo>
                <a:lnTo>
                  <a:pt x="0" y="836188"/>
                </a:lnTo>
                <a:lnTo>
                  <a:pt x="954279" y="836188"/>
                </a:lnTo>
                <a:lnTo>
                  <a:pt x="954279"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5400000">
            <a:off x="638849" y="1151912"/>
            <a:ext cx="948575" cy="485653"/>
          </a:xfrm>
          <a:custGeom>
            <a:avLst/>
            <a:gdLst/>
            <a:ahLst/>
            <a:cxnLst/>
            <a:rect l="l" t="t" r="r" b="b"/>
            <a:pathLst>
              <a:path w="948575" h="485653">
                <a:moveTo>
                  <a:pt x="0" y="0"/>
                </a:moveTo>
                <a:lnTo>
                  <a:pt x="948574" y="0"/>
                </a:lnTo>
                <a:lnTo>
                  <a:pt x="948574" y="485653"/>
                </a:lnTo>
                <a:lnTo>
                  <a:pt x="0" y="485653"/>
                </a:lnTo>
                <a:lnTo>
                  <a:pt x="0" y="0"/>
                </a:lnTo>
                <a:close/>
              </a:path>
            </a:pathLst>
          </a:custGeom>
          <a:blipFill>
            <a:blip r:embed="rId11">
              <a:extLst>
                <a:ext uri="{96DAC541-7B7A-43D3-8B79-37D633B846F1}">
                  <asvg:svgBlip xmlns:asvg="http://schemas.microsoft.com/office/drawing/2016/SVG/main" r:embed="rId12"/>
                </a:ext>
              </a:extLst>
            </a:blip>
            <a:stretch>
              <a:fillRect t="-183585"/>
            </a:stretch>
          </a:blipFill>
          <a:ln cap="sq">
            <a:noFill/>
            <a:prstDash val="solid"/>
            <a:miter/>
          </a:ln>
        </p:spPr>
      </p:sp>
      <p:sp>
        <p:nvSpPr>
          <p:cNvPr id="7" name="TextBox 4"/>
          <p:cNvSpPr txBox="1"/>
          <p:nvPr/>
        </p:nvSpPr>
        <p:spPr>
          <a:xfrm>
            <a:off x="1676400" y="2705100"/>
            <a:ext cx="8253730" cy="5539740"/>
          </a:xfrm>
          <a:prstGeom prst="rect">
            <a:avLst/>
          </a:prstGeom>
        </p:spPr>
        <p:txBody>
          <a:bodyPr wrap="square" lIns="0" tIns="0" rIns="0" bIns="0" rtlCol="0" anchor="t">
            <a:spAutoFit/>
          </a:bodyPr>
          <a:lstStyle/>
          <a:p>
            <a:pPr algn="l">
              <a:lnSpc>
                <a:spcPct val="150000"/>
              </a:lnSpc>
            </a:pPr>
            <a:r>
              <a:rPr lang="en-US" altLang="en-US" sz="48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In Scope</a:t>
            </a:r>
            <a:endParaRPr lang="en-US" altLang="en-US" sz="48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4800" b="1" i="1">
                <a:solidFill>
                  <a:srgbClr val="00B050"/>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r>
              <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Appointment scheduling</a:t>
            </a:r>
            <a:endPar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4800" b="1" i="1">
                <a:solidFill>
                  <a:srgbClr val="00B050"/>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r>
              <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Billing &amp; payments</a:t>
            </a:r>
            <a:endPar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4800" b="1" i="1">
                <a:solidFill>
                  <a:srgbClr val="00B050"/>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r>
              <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Patient records</a:t>
            </a:r>
            <a:endPar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4800" b="1" i="1">
                <a:solidFill>
                  <a:srgbClr val="00B050"/>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r>
              <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Reporting</a:t>
            </a:r>
            <a:endPar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13" name="TextBox 4"/>
          <p:cNvSpPr txBox="1"/>
          <p:nvPr/>
        </p:nvSpPr>
        <p:spPr>
          <a:xfrm>
            <a:off x="9966960" y="2745105"/>
            <a:ext cx="7664450" cy="5539740"/>
          </a:xfrm>
          <a:prstGeom prst="rect">
            <a:avLst/>
          </a:prstGeom>
        </p:spPr>
        <p:txBody>
          <a:bodyPr wrap="square" lIns="0" tIns="0" rIns="0" bIns="0" rtlCol="0" anchor="t">
            <a:spAutoFit/>
          </a:bodyPr>
          <a:lstStyle/>
          <a:p>
            <a:pPr algn="l">
              <a:lnSpc>
                <a:spcPct val="150000"/>
              </a:lnSpc>
            </a:pPr>
            <a:r>
              <a:rPr lang="en-US" altLang="en-US" sz="48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Out of Scope</a:t>
            </a:r>
            <a:endParaRPr lang="en-US" altLang="en-US" sz="48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4800" b="1" i="1">
                <a:solidFill>
                  <a:srgbClr val="C00000"/>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r>
              <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Web/mobile access</a:t>
            </a:r>
            <a:endPar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4800" b="1" i="1">
                <a:solidFill>
                  <a:srgbClr val="C00000"/>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r>
              <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Multi-user network</a:t>
            </a:r>
            <a:endPar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4800" b="1" i="1">
                <a:solidFill>
                  <a:srgbClr val="C00000"/>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r>
              <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External integrations</a:t>
            </a:r>
            <a:endPar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4800" b="1" i="1">
                <a:solidFill>
                  <a:srgbClr val="C00000"/>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r>
              <a:rPr lang="en-US" altLang="en-US" sz="4800" b="1" i="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E-prescriptions</a:t>
            </a:r>
            <a:endParaRPr lang="en-US" altLang="en-US" sz="4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3" name="TextBox 3"/>
          <p:cNvSpPr txBox="1"/>
          <p:nvPr/>
        </p:nvSpPr>
        <p:spPr>
          <a:xfrm>
            <a:off x="4343218" y="343066"/>
            <a:ext cx="8358234" cy="1300480"/>
          </a:xfrm>
          <a:prstGeom prst="rect">
            <a:avLst/>
          </a:prstGeom>
        </p:spPr>
        <p:txBody>
          <a:bodyPr lIns="0" tIns="0" rIns="0" bIns="0" rtlCol="0" anchor="t">
            <a:spAutoFit/>
          </a:bodyPr>
          <a:lstStyle/>
          <a:p>
            <a:pPr marL="0" lvl="0" indent="0" algn="ctr">
              <a:lnSpc>
                <a:spcPts val="10145"/>
              </a:lnSpc>
              <a:spcBef>
                <a:spcPct val="0"/>
              </a:spcBef>
            </a:pPr>
            <a:r>
              <a:rPr lang="en-US" altLang="en-US" sz="6000" b="1" spc="-495">
                <a:solidFill>
                  <a:srgbClr val="8CA6E3"/>
                </a:solidFill>
                <a:latin typeface="Arista Pro Bold" panose="02000506020000020004"/>
                <a:ea typeface="Arista Pro Bold" panose="02000506020000020004"/>
                <a:cs typeface="Arista Pro Bold" panose="02000506020000020004"/>
                <a:sym typeface="Arista Pro Bold" panose="02000506020000020004"/>
              </a:rPr>
              <a:t>Data Flow Diagrams (DFD)</a:t>
            </a:r>
            <a:endParaRPr lang="en-US" altLang="en-US" sz="6000" b="1" spc="-495">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17" name="Freeform 17"/>
          <p:cNvSpPr/>
          <p:nvPr/>
        </p:nvSpPr>
        <p:spPr>
          <a:xfrm>
            <a:off x="13761321" y="268777"/>
            <a:ext cx="1079156" cy="1197399"/>
          </a:xfrm>
          <a:custGeom>
            <a:avLst/>
            <a:gdLst/>
            <a:ahLst/>
            <a:cxnLst/>
            <a:rect l="l" t="t" r="r" b="b"/>
            <a:pathLst>
              <a:path w="1079156" h="1197399">
                <a:moveTo>
                  <a:pt x="0" y="0"/>
                </a:moveTo>
                <a:lnTo>
                  <a:pt x="1079156" y="0"/>
                </a:lnTo>
                <a:lnTo>
                  <a:pt x="1079156" y="1197398"/>
                </a:lnTo>
                <a:lnTo>
                  <a:pt x="0" y="119739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8" name="Freeform 18"/>
          <p:cNvSpPr/>
          <p:nvPr/>
        </p:nvSpPr>
        <p:spPr>
          <a:xfrm rot="-2147927">
            <a:off x="3210327" y="684534"/>
            <a:ext cx="1505756" cy="259743"/>
          </a:xfrm>
          <a:custGeom>
            <a:avLst/>
            <a:gdLst/>
            <a:ahLst/>
            <a:cxnLst/>
            <a:rect l="l" t="t" r="r" b="b"/>
            <a:pathLst>
              <a:path w="1505756" h="259743">
                <a:moveTo>
                  <a:pt x="0" y="0"/>
                </a:moveTo>
                <a:lnTo>
                  <a:pt x="1505756" y="0"/>
                </a:lnTo>
                <a:lnTo>
                  <a:pt x="1505756" y="259743"/>
                </a:lnTo>
                <a:lnTo>
                  <a:pt x="0" y="25974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9" name="Freeform 19"/>
          <p:cNvSpPr/>
          <p:nvPr/>
        </p:nvSpPr>
        <p:spPr>
          <a:xfrm rot="-7790991">
            <a:off x="16550462" y="1630936"/>
            <a:ext cx="873441" cy="949393"/>
          </a:xfrm>
          <a:custGeom>
            <a:avLst/>
            <a:gdLst/>
            <a:ahLst/>
            <a:cxnLst/>
            <a:rect l="l" t="t" r="r" b="b"/>
            <a:pathLst>
              <a:path w="873441" h="949393">
                <a:moveTo>
                  <a:pt x="0" y="0"/>
                </a:moveTo>
                <a:lnTo>
                  <a:pt x="873441" y="0"/>
                </a:lnTo>
                <a:lnTo>
                  <a:pt x="873441" y="949393"/>
                </a:lnTo>
                <a:lnTo>
                  <a:pt x="0" y="94939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0" name="Freeform 20"/>
          <p:cNvSpPr/>
          <p:nvPr/>
        </p:nvSpPr>
        <p:spPr>
          <a:xfrm flipH="1">
            <a:off x="1964323" y="449382"/>
            <a:ext cx="954279" cy="836187"/>
          </a:xfrm>
          <a:custGeom>
            <a:avLst/>
            <a:gdLst/>
            <a:ahLst/>
            <a:cxnLst/>
            <a:rect l="l" t="t" r="r" b="b"/>
            <a:pathLst>
              <a:path w="954279" h="836187">
                <a:moveTo>
                  <a:pt x="954279" y="0"/>
                </a:moveTo>
                <a:lnTo>
                  <a:pt x="0" y="0"/>
                </a:lnTo>
                <a:lnTo>
                  <a:pt x="0" y="836188"/>
                </a:lnTo>
                <a:lnTo>
                  <a:pt x="954279" y="836188"/>
                </a:lnTo>
                <a:lnTo>
                  <a:pt x="954279"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5400000">
            <a:off x="638849" y="1151912"/>
            <a:ext cx="948575" cy="485653"/>
          </a:xfrm>
          <a:custGeom>
            <a:avLst/>
            <a:gdLst/>
            <a:ahLst/>
            <a:cxnLst/>
            <a:rect l="l" t="t" r="r" b="b"/>
            <a:pathLst>
              <a:path w="948575" h="485653">
                <a:moveTo>
                  <a:pt x="0" y="0"/>
                </a:moveTo>
                <a:lnTo>
                  <a:pt x="948574" y="0"/>
                </a:lnTo>
                <a:lnTo>
                  <a:pt x="948574" y="485653"/>
                </a:lnTo>
                <a:lnTo>
                  <a:pt x="0" y="485653"/>
                </a:lnTo>
                <a:lnTo>
                  <a:pt x="0" y="0"/>
                </a:lnTo>
                <a:close/>
              </a:path>
            </a:pathLst>
          </a:custGeom>
          <a:blipFill>
            <a:blip r:embed="rId11">
              <a:extLst>
                <a:ext uri="{96DAC541-7B7A-43D3-8B79-37D633B846F1}">
                  <asvg:svgBlip xmlns:asvg="http://schemas.microsoft.com/office/drawing/2016/SVG/main" r:embed="rId12"/>
                </a:ext>
              </a:extLst>
            </a:blip>
            <a:stretch>
              <a:fillRect t="-183585"/>
            </a:stretch>
          </a:blipFill>
          <a:ln cap="sq">
            <a:noFill/>
            <a:prstDash val="solid"/>
            <a:miter/>
          </a:ln>
        </p:spPr>
      </p:sp>
      <p:pic>
        <p:nvPicPr>
          <p:cNvPr id="7" name="Picture 2"/>
          <p:cNvPicPr>
            <a:picLocks noChangeAspect="1"/>
          </p:cNvPicPr>
          <p:nvPr/>
        </p:nvPicPr>
        <p:blipFill>
          <a:blip r:embed="rId13"/>
          <a:stretch>
            <a:fillRect/>
          </a:stretch>
        </p:blipFill>
        <p:spPr>
          <a:xfrm>
            <a:off x="1524000" y="2476500"/>
            <a:ext cx="6828790" cy="6374130"/>
          </a:xfrm>
          <a:prstGeom prst="rect">
            <a:avLst/>
          </a:prstGeom>
          <a:noFill/>
          <a:ln>
            <a:noFill/>
          </a:ln>
        </p:spPr>
      </p:pic>
      <p:pic>
        <p:nvPicPr>
          <p:cNvPr id="13" name="Picture 3"/>
          <p:cNvPicPr>
            <a:picLocks noChangeAspect="1"/>
          </p:cNvPicPr>
          <p:nvPr/>
        </p:nvPicPr>
        <p:blipFill>
          <a:blip r:embed="rId14"/>
          <a:stretch>
            <a:fillRect/>
          </a:stretch>
        </p:blipFill>
        <p:spPr>
          <a:xfrm>
            <a:off x="9753600" y="2400300"/>
            <a:ext cx="7412355" cy="6727825"/>
          </a:xfrm>
          <a:prstGeom prst="rect">
            <a:avLst/>
          </a:prstGeom>
          <a:noFill/>
          <a:ln>
            <a:noFill/>
          </a:ln>
        </p:spPr>
      </p:pic>
      <p:sp>
        <p:nvSpPr>
          <p:cNvPr id="22" name="TextBox 4"/>
          <p:cNvSpPr txBox="1"/>
          <p:nvPr/>
        </p:nvSpPr>
        <p:spPr>
          <a:xfrm>
            <a:off x="3594735" y="9182100"/>
            <a:ext cx="2687955" cy="449580"/>
          </a:xfrm>
          <a:prstGeom prst="rect">
            <a:avLst/>
          </a:prstGeom>
        </p:spPr>
        <p:txBody>
          <a:bodyPr wrap="square" lIns="0" tIns="0" rIns="0" bIns="0" rtlCol="0" anchor="t">
            <a:spAutoFit/>
          </a:bodyPr>
          <a:lstStyle/>
          <a:p>
            <a:pPr algn="l">
              <a:lnSpc>
                <a:spcPts val="3510"/>
              </a:lnSpc>
            </a:pPr>
            <a:r>
              <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rPr>
              <a:t>Figure 1. DFD Level 0</a:t>
            </a:r>
            <a:endPar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23" name="TextBox 4"/>
          <p:cNvSpPr txBox="1"/>
          <p:nvPr/>
        </p:nvSpPr>
        <p:spPr>
          <a:xfrm>
            <a:off x="12344400" y="9182100"/>
            <a:ext cx="2569210" cy="449580"/>
          </a:xfrm>
          <a:prstGeom prst="rect">
            <a:avLst/>
          </a:prstGeom>
        </p:spPr>
        <p:txBody>
          <a:bodyPr wrap="square" lIns="0" tIns="0" rIns="0" bIns="0" rtlCol="0" anchor="t">
            <a:spAutoFit/>
          </a:bodyPr>
          <a:lstStyle/>
          <a:p>
            <a:pPr algn="l">
              <a:lnSpc>
                <a:spcPts val="3510"/>
              </a:lnSpc>
            </a:pPr>
            <a:r>
              <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rPr>
              <a:t>Figure 2</a:t>
            </a:r>
            <a:r>
              <a:rPr lang="en-US" altLang="en-US" sz="2000"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rPr>
              <a:t>DFD Level 1</a:t>
            </a:r>
            <a:endParaRPr lang="en-US" altLang="en-US" sz="2000" i="1">
              <a:solidFill>
                <a:srgbClr val="585D5D"/>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3" name="TextBox 3"/>
          <p:cNvSpPr txBox="1"/>
          <p:nvPr/>
        </p:nvSpPr>
        <p:spPr>
          <a:xfrm>
            <a:off x="4343400" y="342900"/>
            <a:ext cx="9602470" cy="1300480"/>
          </a:xfrm>
          <a:prstGeom prst="rect">
            <a:avLst/>
          </a:prstGeom>
        </p:spPr>
        <p:txBody>
          <a:bodyPr wrap="square" lIns="0" tIns="0" rIns="0" bIns="0" rtlCol="0" anchor="t">
            <a:spAutoFit/>
          </a:bodyPr>
          <a:lstStyle/>
          <a:p>
            <a:pPr marL="0" lvl="0" indent="0" algn="ctr">
              <a:lnSpc>
                <a:spcPts val="10145"/>
              </a:lnSpc>
              <a:spcBef>
                <a:spcPct val="0"/>
              </a:spcBef>
            </a:pPr>
            <a:r>
              <a:rPr lang="en-US" altLang="en-US" sz="7200" b="1" spc="-495">
                <a:solidFill>
                  <a:srgbClr val="8CA6E3"/>
                </a:solidFill>
                <a:latin typeface="Arista Pro Bold" panose="02000506020000020004"/>
                <a:ea typeface="Arista Pro Bold" panose="02000506020000020004"/>
                <a:cs typeface="Arista Pro Bold" panose="02000506020000020004"/>
                <a:sym typeface="Arista Pro Bold" panose="02000506020000020004"/>
              </a:rPr>
              <a:t>System Implementation</a:t>
            </a:r>
            <a:endParaRPr lang="en-US" altLang="en-US" sz="7200" b="1" spc="-495">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17" name="Freeform 17"/>
          <p:cNvSpPr/>
          <p:nvPr/>
        </p:nvSpPr>
        <p:spPr>
          <a:xfrm>
            <a:off x="15011636" y="571672"/>
            <a:ext cx="1079156" cy="1197399"/>
          </a:xfrm>
          <a:custGeom>
            <a:avLst/>
            <a:gdLst/>
            <a:ahLst/>
            <a:cxnLst/>
            <a:rect l="l" t="t" r="r" b="b"/>
            <a:pathLst>
              <a:path w="1079156" h="1197399">
                <a:moveTo>
                  <a:pt x="0" y="0"/>
                </a:moveTo>
                <a:lnTo>
                  <a:pt x="1079156" y="0"/>
                </a:lnTo>
                <a:lnTo>
                  <a:pt x="1079156" y="1197398"/>
                </a:lnTo>
                <a:lnTo>
                  <a:pt x="0" y="119739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p>
            <a:endParaRPr lang="en-US"/>
          </a:p>
        </p:txBody>
      </p:sp>
      <p:sp>
        <p:nvSpPr>
          <p:cNvPr id="18" name="Freeform 18"/>
          <p:cNvSpPr/>
          <p:nvPr/>
        </p:nvSpPr>
        <p:spPr>
          <a:xfrm rot="-2147927">
            <a:off x="3210327" y="684534"/>
            <a:ext cx="1505756" cy="259743"/>
          </a:xfrm>
          <a:custGeom>
            <a:avLst/>
            <a:gdLst/>
            <a:ahLst/>
            <a:cxnLst/>
            <a:rect l="l" t="t" r="r" b="b"/>
            <a:pathLst>
              <a:path w="1505756" h="259743">
                <a:moveTo>
                  <a:pt x="0" y="0"/>
                </a:moveTo>
                <a:lnTo>
                  <a:pt x="1505756" y="0"/>
                </a:lnTo>
                <a:lnTo>
                  <a:pt x="1505756" y="259743"/>
                </a:lnTo>
                <a:lnTo>
                  <a:pt x="0" y="25974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9" name="Freeform 19"/>
          <p:cNvSpPr/>
          <p:nvPr/>
        </p:nvSpPr>
        <p:spPr>
          <a:xfrm rot="-7790991">
            <a:off x="16550462" y="1630936"/>
            <a:ext cx="873441" cy="949393"/>
          </a:xfrm>
          <a:custGeom>
            <a:avLst/>
            <a:gdLst/>
            <a:ahLst/>
            <a:cxnLst/>
            <a:rect l="l" t="t" r="r" b="b"/>
            <a:pathLst>
              <a:path w="873441" h="949393">
                <a:moveTo>
                  <a:pt x="0" y="0"/>
                </a:moveTo>
                <a:lnTo>
                  <a:pt x="873441" y="0"/>
                </a:lnTo>
                <a:lnTo>
                  <a:pt x="873441" y="949393"/>
                </a:lnTo>
                <a:lnTo>
                  <a:pt x="0" y="94939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0" name="Freeform 20"/>
          <p:cNvSpPr/>
          <p:nvPr/>
        </p:nvSpPr>
        <p:spPr>
          <a:xfrm flipH="1">
            <a:off x="1295668" y="523677"/>
            <a:ext cx="954279" cy="836187"/>
          </a:xfrm>
          <a:custGeom>
            <a:avLst/>
            <a:gdLst/>
            <a:ahLst/>
            <a:cxnLst/>
            <a:rect l="l" t="t" r="r" b="b"/>
            <a:pathLst>
              <a:path w="954279" h="836187">
                <a:moveTo>
                  <a:pt x="954279" y="0"/>
                </a:moveTo>
                <a:lnTo>
                  <a:pt x="0" y="0"/>
                </a:lnTo>
                <a:lnTo>
                  <a:pt x="0" y="836188"/>
                </a:lnTo>
                <a:lnTo>
                  <a:pt x="954279" y="836188"/>
                </a:lnTo>
                <a:lnTo>
                  <a:pt x="954279"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5400000">
            <a:off x="682664" y="2326662"/>
            <a:ext cx="948575" cy="485653"/>
          </a:xfrm>
          <a:custGeom>
            <a:avLst/>
            <a:gdLst/>
            <a:ahLst/>
            <a:cxnLst/>
            <a:rect l="l" t="t" r="r" b="b"/>
            <a:pathLst>
              <a:path w="948575" h="485653">
                <a:moveTo>
                  <a:pt x="0" y="0"/>
                </a:moveTo>
                <a:lnTo>
                  <a:pt x="948574" y="0"/>
                </a:lnTo>
                <a:lnTo>
                  <a:pt x="948574" y="485653"/>
                </a:lnTo>
                <a:lnTo>
                  <a:pt x="0" y="485653"/>
                </a:lnTo>
                <a:lnTo>
                  <a:pt x="0" y="0"/>
                </a:lnTo>
                <a:close/>
              </a:path>
            </a:pathLst>
          </a:custGeom>
          <a:blipFill>
            <a:blip r:embed="rId11">
              <a:extLst>
                <a:ext uri="{96DAC541-7B7A-43D3-8B79-37D633B846F1}">
                  <asvg:svgBlip xmlns:asvg="http://schemas.microsoft.com/office/drawing/2016/SVG/main" r:embed="rId12"/>
                </a:ext>
              </a:extLst>
            </a:blip>
            <a:stretch>
              <a:fillRect t="-183585"/>
            </a:stretch>
          </a:blipFill>
          <a:ln cap="sq">
            <a:noFill/>
            <a:prstDash val="solid"/>
            <a:miter/>
          </a:ln>
        </p:spPr>
      </p:sp>
      <p:sp>
        <p:nvSpPr>
          <p:cNvPr id="7" name="TextBox 4"/>
          <p:cNvSpPr txBox="1"/>
          <p:nvPr/>
        </p:nvSpPr>
        <p:spPr>
          <a:xfrm>
            <a:off x="1676400" y="2628900"/>
            <a:ext cx="8106410" cy="4616450"/>
          </a:xfrm>
          <a:prstGeom prst="rect">
            <a:avLst/>
          </a:prstGeom>
        </p:spPr>
        <p:txBody>
          <a:bodyPr wrap="square" lIns="0" tIns="0" rIns="0" bIns="0" rtlCol="0" anchor="t">
            <a:spAutoFit/>
          </a:bodyPr>
          <a:lstStyle/>
          <a:p>
            <a:pPr algn="l">
              <a:lnSpc>
                <a:spcPct val="150000"/>
              </a:lnSpc>
            </a:pPr>
            <a:r>
              <a:rPr lang="en-US" altLang="en-US" sz="32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Hardware: Recommended Configuration</a:t>
            </a:r>
            <a:endParaRPr lang="en-US" altLang="en-US" sz="32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Processor:</a:t>
            </a: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Intel Core i5+ (2.5 GHz+)</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RAM:</a:t>
            </a:r>
            <a:r>
              <a:rPr lang="en-US" altLang="en-US" sz="2800" b="1">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a:t>
            </a: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8 GB or more</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Storage:</a:t>
            </a: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1 GB (SSD preferred)</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Display:</a:t>
            </a: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1920 x 1080 or higher</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Input:</a:t>
            </a: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 Keyboard, mouse, barcode scanner (optional)</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
        <p:nvSpPr>
          <p:cNvPr id="13" name="TextBox 4"/>
          <p:cNvSpPr txBox="1"/>
          <p:nvPr/>
        </p:nvSpPr>
        <p:spPr>
          <a:xfrm>
            <a:off x="10591800" y="2628900"/>
            <a:ext cx="6523355" cy="6555740"/>
          </a:xfrm>
          <a:prstGeom prst="rect">
            <a:avLst/>
          </a:prstGeom>
        </p:spPr>
        <p:txBody>
          <a:bodyPr wrap="square" lIns="0" tIns="0" rIns="0" bIns="0" rtlCol="0" anchor="t">
            <a:spAutoFit/>
          </a:bodyPr>
          <a:lstStyle/>
          <a:p>
            <a:pPr algn="l">
              <a:lnSpc>
                <a:spcPct val="150000"/>
              </a:lnSpc>
            </a:pPr>
            <a:r>
              <a:rPr lang="en-US" altLang="en-US" sz="32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Software Requirements</a:t>
            </a:r>
            <a:endParaRPr lang="en-US" altLang="en-US" sz="3200" b="1" i="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Operating System</a:t>
            </a:r>
            <a:r>
              <a:rPr lang="en-PH"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endParaRPr lang="en-US"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Windows 10/11 (64-bit)</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macOS 10.14+</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Linux (Ubuntu 20.04 LTS+)</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Runtime &amp; Database</a:t>
            </a:r>
            <a:r>
              <a:rPr lang="en-PH"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a:t>
            </a:r>
            <a:endParaRPr lang="en-US" altLang="en-US" sz="2800" b="1">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Python 3.8+ (3.10/3.11 recommended)</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a:p>
            <a:pPr algn="l">
              <a:lnSpc>
                <a:spcPct val="150000"/>
              </a:lnSpc>
            </a:pPr>
            <a:r>
              <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rPr>
              <a:t>SQLite 3 (included)</a:t>
            </a:r>
            <a:endParaRPr lang="en-US" altLang="en-US" sz="2800">
              <a:solidFill>
                <a:srgbClr val="8CA6E3"/>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3" name="TextBox 3"/>
          <p:cNvSpPr txBox="1"/>
          <p:nvPr/>
        </p:nvSpPr>
        <p:spPr>
          <a:xfrm>
            <a:off x="3239770" y="342900"/>
            <a:ext cx="11880850" cy="1300480"/>
          </a:xfrm>
          <a:prstGeom prst="rect">
            <a:avLst/>
          </a:prstGeom>
        </p:spPr>
        <p:txBody>
          <a:bodyPr wrap="square" lIns="0" tIns="0" rIns="0" bIns="0" rtlCol="0" anchor="t">
            <a:spAutoFit/>
          </a:bodyPr>
          <a:lstStyle/>
          <a:p>
            <a:pPr marL="0" lvl="0" indent="0" algn="ctr">
              <a:lnSpc>
                <a:spcPts val="10145"/>
              </a:lnSpc>
              <a:spcBef>
                <a:spcPct val="0"/>
              </a:spcBef>
            </a:pPr>
            <a:r>
              <a:rPr lang="en-US" altLang="en-US" sz="6000" b="1" spc="-495">
                <a:solidFill>
                  <a:srgbClr val="8CA6E3"/>
                </a:solidFill>
                <a:latin typeface="Arista Pro Bold" panose="02000506020000020004"/>
                <a:ea typeface="Arista Pro Bold" panose="02000506020000020004"/>
                <a:cs typeface="Arista Pro Bold" panose="02000506020000020004"/>
                <a:sym typeface="Arista Pro Bold" panose="02000506020000020004"/>
              </a:rPr>
              <a:t>Survey Questions (User Feedback Form)</a:t>
            </a:r>
            <a:endParaRPr lang="en-US" altLang="en-US" sz="6000" b="1" spc="-495">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17" name="Freeform 17"/>
          <p:cNvSpPr/>
          <p:nvPr/>
        </p:nvSpPr>
        <p:spPr>
          <a:xfrm>
            <a:off x="15392636" y="495472"/>
            <a:ext cx="1079156" cy="1197399"/>
          </a:xfrm>
          <a:custGeom>
            <a:avLst/>
            <a:gdLst/>
            <a:ahLst/>
            <a:cxnLst/>
            <a:rect l="l" t="t" r="r" b="b"/>
            <a:pathLst>
              <a:path w="1079156" h="1197399">
                <a:moveTo>
                  <a:pt x="0" y="0"/>
                </a:moveTo>
                <a:lnTo>
                  <a:pt x="1079156" y="0"/>
                </a:lnTo>
                <a:lnTo>
                  <a:pt x="1079156" y="1197398"/>
                </a:lnTo>
                <a:lnTo>
                  <a:pt x="0" y="119739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8" name="Freeform 18"/>
          <p:cNvSpPr/>
          <p:nvPr/>
        </p:nvSpPr>
        <p:spPr>
          <a:xfrm rot="-2147927">
            <a:off x="1533927" y="1063629"/>
            <a:ext cx="1505756" cy="259743"/>
          </a:xfrm>
          <a:custGeom>
            <a:avLst/>
            <a:gdLst/>
            <a:ahLst/>
            <a:cxnLst/>
            <a:rect l="l" t="t" r="r" b="b"/>
            <a:pathLst>
              <a:path w="1505756" h="259743">
                <a:moveTo>
                  <a:pt x="0" y="0"/>
                </a:moveTo>
                <a:lnTo>
                  <a:pt x="1505756" y="0"/>
                </a:lnTo>
                <a:lnTo>
                  <a:pt x="1505756" y="259743"/>
                </a:lnTo>
                <a:lnTo>
                  <a:pt x="0" y="25974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9" name="Freeform 19"/>
          <p:cNvSpPr/>
          <p:nvPr/>
        </p:nvSpPr>
        <p:spPr>
          <a:xfrm rot="-7790991">
            <a:off x="16550462" y="1630936"/>
            <a:ext cx="873441" cy="949393"/>
          </a:xfrm>
          <a:custGeom>
            <a:avLst/>
            <a:gdLst/>
            <a:ahLst/>
            <a:cxnLst/>
            <a:rect l="l" t="t" r="r" b="b"/>
            <a:pathLst>
              <a:path w="873441" h="949393">
                <a:moveTo>
                  <a:pt x="0" y="0"/>
                </a:moveTo>
                <a:lnTo>
                  <a:pt x="873441" y="0"/>
                </a:lnTo>
                <a:lnTo>
                  <a:pt x="873441" y="949393"/>
                </a:lnTo>
                <a:lnTo>
                  <a:pt x="0" y="94939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0" name="Freeform 20"/>
          <p:cNvSpPr/>
          <p:nvPr/>
        </p:nvSpPr>
        <p:spPr>
          <a:xfrm flipH="1">
            <a:off x="763538" y="342702"/>
            <a:ext cx="954279" cy="836187"/>
          </a:xfrm>
          <a:custGeom>
            <a:avLst/>
            <a:gdLst/>
            <a:ahLst/>
            <a:cxnLst/>
            <a:rect l="l" t="t" r="r" b="b"/>
            <a:pathLst>
              <a:path w="954279" h="836187">
                <a:moveTo>
                  <a:pt x="954279" y="0"/>
                </a:moveTo>
                <a:lnTo>
                  <a:pt x="0" y="0"/>
                </a:lnTo>
                <a:lnTo>
                  <a:pt x="0" y="836188"/>
                </a:lnTo>
                <a:lnTo>
                  <a:pt x="954279" y="836188"/>
                </a:lnTo>
                <a:lnTo>
                  <a:pt x="954279"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5400000">
            <a:off x="73064" y="1945662"/>
            <a:ext cx="948575" cy="485653"/>
          </a:xfrm>
          <a:custGeom>
            <a:avLst/>
            <a:gdLst/>
            <a:ahLst/>
            <a:cxnLst/>
            <a:rect l="l" t="t" r="r" b="b"/>
            <a:pathLst>
              <a:path w="948575" h="485653">
                <a:moveTo>
                  <a:pt x="0" y="0"/>
                </a:moveTo>
                <a:lnTo>
                  <a:pt x="948574" y="0"/>
                </a:lnTo>
                <a:lnTo>
                  <a:pt x="948574" y="485653"/>
                </a:lnTo>
                <a:lnTo>
                  <a:pt x="0" y="485653"/>
                </a:lnTo>
                <a:lnTo>
                  <a:pt x="0" y="0"/>
                </a:lnTo>
                <a:close/>
              </a:path>
            </a:pathLst>
          </a:custGeom>
          <a:blipFill>
            <a:blip r:embed="rId11">
              <a:extLst>
                <a:ext uri="{96DAC541-7B7A-43D3-8B79-37D633B846F1}">
                  <asvg:svgBlip xmlns:asvg="http://schemas.microsoft.com/office/drawing/2016/SVG/main" r:embed="rId12"/>
                </a:ext>
              </a:extLst>
            </a:blip>
            <a:stretch>
              <a:fillRect t="-183585"/>
            </a:stretch>
          </a:blipFill>
          <a:ln cap="sq">
            <a:noFill/>
            <a:prstDash val="solid"/>
            <a:miter/>
          </a:ln>
        </p:spPr>
      </p:sp>
      <p:pic>
        <p:nvPicPr>
          <p:cNvPr id="7" name="Picture 6"/>
          <p:cNvPicPr>
            <a:picLocks noChangeAspect="1"/>
          </p:cNvPicPr>
          <p:nvPr/>
        </p:nvPicPr>
        <p:blipFill>
          <a:blip r:embed="rId13"/>
          <a:stretch>
            <a:fillRect/>
          </a:stretch>
        </p:blipFill>
        <p:spPr>
          <a:xfrm>
            <a:off x="2973705" y="1739265"/>
            <a:ext cx="4014470" cy="3648075"/>
          </a:xfrm>
          <a:prstGeom prst="rect">
            <a:avLst/>
          </a:prstGeom>
        </p:spPr>
      </p:pic>
      <p:pic>
        <p:nvPicPr>
          <p:cNvPr id="13" name="Picture 12"/>
          <p:cNvPicPr>
            <a:picLocks noChangeAspect="1"/>
          </p:cNvPicPr>
          <p:nvPr/>
        </p:nvPicPr>
        <p:blipFill>
          <a:blip r:embed="rId14"/>
          <a:stretch>
            <a:fillRect/>
          </a:stretch>
        </p:blipFill>
        <p:spPr>
          <a:xfrm>
            <a:off x="7927340" y="1863725"/>
            <a:ext cx="4196080" cy="3668395"/>
          </a:xfrm>
          <a:prstGeom prst="rect">
            <a:avLst/>
          </a:prstGeom>
        </p:spPr>
      </p:pic>
      <p:pic>
        <p:nvPicPr>
          <p:cNvPr id="22" name="Picture 21"/>
          <p:cNvPicPr>
            <a:picLocks noChangeAspect="1"/>
          </p:cNvPicPr>
          <p:nvPr/>
        </p:nvPicPr>
        <p:blipFill>
          <a:blip r:embed="rId15"/>
          <a:stretch>
            <a:fillRect/>
          </a:stretch>
        </p:blipFill>
        <p:spPr>
          <a:xfrm>
            <a:off x="2819400" y="5829300"/>
            <a:ext cx="4558665" cy="3973195"/>
          </a:xfrm>
          <a:prstGeom prst="rect">
            <a:avLst/>
          </a:prstGeom>
        </p:spPr>
      </p:pic>
      <p:pic>
        <p:nvPicPr>
          <p:cNvPr id="23" name="Picture 22"/>
          <p:cNvPicPr>
            <a:picLocks noChangeAspect="1"/>
          </p:cNvPicPr>
          <p:nvPr/>
        </p:nvPicPr>
        <p:blipFill>
          <a:blip r:embed="rId16"/>
          <a:stretch>
            <a:fillRect/>
          </a:stretch>
        </p:blipFill>
        <p:spPr>
          <a:xfrm>
            <a:off x="7804785" y="5798820"/>
            <a:ext cx="4441190" cy="3762375"/>
          </a:xfrm>
          <a:prstGeom prst="rect">
            <a:avLst/>
          </a:prstGeom>
        </p:spPr>
      </p:pic>
      <p:pic>
        <p:nvPicPr>
          <p:cNvPr id="24" name="Picture 23"/>
          <p:cNvPicPr>
            <a:picLocks noChangeAspect="1"/>
          </p:cNvPicPr>
          <p:nvPr/>
        </p:nvPicPr>
        <p:blipFill>
          <a:blip r:embed="rId17"/>
          <a:stretch>
            <a:fillRect/>
          </a:stretch>
        </p:blipFill>
        <p:spPr>
          <a:xfrm>
            <a:off x="12344400" y="2004060"/>
            <a:ext cx="3777615" cy="3324225"/>
          </a:xfrm>
          <a:prstGeom prst="rect">
            <a:avLst/>
          </a:prstGeom>
        </p:spPr>
      </p:pic>
      <p:pic>
        <p:nvPicPr>
          <p:cNvPr id="25" name="Picture 24"/>
          <p:cNvPicPr>
            <a:picLocks noChangeAspect="1"/>
          </p:cNvPicPr>
          <p:nvPr/>
        </p:nvPicPr>
        <p:blipFill>
          <a:blip r:embed="rId18"/>
          <a:srcRect r="45142"/>
          <a:stretch>
            <a:fillRect/>
          </a:stretch>
        </p:blipFill>
        <p:spPr>
          <a:xfrm>
            <a:off x="12344400" y="5829300"/>
            <a:ext cx="4262120" cy="41757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a:off x="870309" y="461663"/>
            <a:ext cx="16547381" cy="8923684"/>
          </a:xfrm>
          <a:custGeom>
            <a:avLst/>
            <a:gdLst/>
            <a:ahLst/>
            <a:cxnLst/>
            <a:rect l="l" t="t" r="r" b="b"/>
            <a:pathLst>
              <a:path w="16547381" h="8923684">
                <a:moveTo>
                  <a:pt x="0" y="0"/>
                </a:moveTo>
                <a:lnTo>
                  <a:pt x="16547382" y="0"/>
                </a:lnTo>
                <a:lnTo>
                  <a:pt x="16547382" y="8923684"/>
                </a:lnTo>
                <a:lnTo>
                  <a:pt x="0" y="8923684"/>
                </a:lnTo>
                <a:lnTo>
                  <a:pt x="0" y="0"/>
                </a:lnTo>
                <a:close/>
              </a:path>
            </a:pathLst>
          </a:custGeom>
          <a:blipFill>
            <a:blip r:embed="rId1">
              <a:alphaModFix amt="56000"/>
              <a:extLst>
                <a:ext uri="{96DAC541-7B7A-43D3-8B79-37D633B846F1}">
                  <asvg:svgBlip xmlns:asvg="http://schemas.microsoft.com/office/drawing/2016/SVG/main" r:embed="rId2"/>
                </a:ext>
              </a:extLst>
            </a:blip>
            <a:stretch>
              <a:fillRect t="-4305"/>
            </a:stretch>
          </a:blipFill>
        </p:spPr>
      </p:sp>
      <p:sp>
        <p:nvSpPr>
          <p:cNvPr id="3" name="TextBox 3"/>
          <p:cNvSpPr txBox="1"/>
          <p:nvPr/>
        </p:nvSpPr>
        <p:spPr>
          <a:xfrm>
            <a:off x="4343218" y="571666"/>
            <a:ext cx="8358234" cy="1300480"/>
          </a:xfrm>
          <a:prstGeom prst="rect">
            <a:avLst/>
          </a:prstGeom>
        </p:spPr>
        <p:txBody>
          <a:bodyPr lIns="0" tIns="0" rIns="0" bIns="0" rtlCol="0" anchor="t">
            <a:spAutoFit/>
          </a:bodyPr>
          <a:lstStyle/>
          <a:p>
            <a:pPr marL="0" lvl="0" indent="0" algn="ctr">
              <a:lnSpc>
                <a:spcPts val="10145"/>
              </a:lnSpc>
              <a:spcBef>
                <a:spcPct val="0"/>
              </a:spcBef>
            </a:pPr>
            <a:r>
              <a:rPr lang="en-US" altLang="en-US" sz="6600" b="1" spc="-495">
                <a:solidFill>
                  <a:srgbClr val="8CA6E3"/>
                </a:solidFill>
                <a:latin typeface="Arista Pro Bold" panose="02000506020000020004"/>
                <a:ea typeface="Arista Pro Bold" panose="02000506020000020004"/>
                <a:cs typeface="Arista Pro Bold" panose="02000506020000020004"/>
                <a:sym typeface="Arista Pro Bold" panose="02000506020000020004"/>
              </a:rPr>
              <a:t>Summary and Conclusion</a:t>
            </a:r>
            <a:endParaRPr lang="en-US" altLang="en-US" sz="6600" b="1" spc="-495">
              <a:solidFill>
                <a:srgbClr val="8CA6E3"/>
              </a:solidFill>
              <a:latin typeface="Arista Pro Bold" panose="02000506020000020004"/>
              <a:ea typeface="Arista Pro Bold" panose="02000506020000020004"/>
              <a:cs typeface="Arista Pro Bold" panose="02000506020000020004"/>
              <a:sym typeface="Arista Pro Bold" panose="02000506020000020004"/>
            </a:endParaRPr>
          </a:p>
        </p:txBody>
      </p:sp>
      <p:sp>
        <p:nvSpPr>
          <p:cNvPr id="17" name="Freeform 17"/>
          <p:cNvSpPr/>
          <p:nvPr/>
        </p:nvSpPr>
        <p:spPr>
          <a:xfrm>
            <a:off x="13761321" y="268777"/>
            <a:ext cx="1079156" cy="1197399"/>
          </a:xfrm>
          <a:custGeom>
            <a:avLst/>
            <a:gdLst/>
            <a:ahLst/>
            <a:cxnLst/>
            <a:rect l="l" t="t" r="r" b="b"/>
            <a:pathLst>
              <a:path w="1079156" h="1197399">
                <a:moveTo>
                  <a:pt x="0" y="0"/>
                </a:moveTo>
                <a:lnTo>
                  <a:pt x="1079156" y="0"/>
                </a:lnTo>
                <a:lnTo>
                  <a:pt x="1079156" y="1197398"/>
                </a:lnTo>
                <a:lnTo>
                  <a:pt x="0" y="119739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8" name="Freeform 18"/>
          <p:cNvSpPr/>
          <p:nvPr/>
        </p:nvSpPr>
        <p:spPr>
          <a:xfrm rot="-2147927">
            <a:off x="3210327" y="684534"/>
            <a:ext cx="1505756" cy="259743"/>
          </a:xfrm>
          <a:custGeom>
            <a:avLst/>
            <a:gdLst/>
            <a:ahLst/>
            <a:cxnLst/>
            <a:rect l="l" t="t" r="r" b="b"/>
            <a:pathLst>
              <a:path w="1505756" h="259743">
                <a:moveTo>
                  <a:pt x="0" y="0"/>
                </a:moveTo>
                <a:lnTo>
                  <a:pt x="1505756" y="0"/>
                </a:lnTo>
                <a:lnTo>
                  <a:pt x="1505756" y="259743"/>
                </a:lnTo>
                <a:lnTo>
                  <a:pt x="0" y="25974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9" name="Freeform 19"/>
          <p:cNvSpPr/>
          <p:nvPr/>
        </p:nvSpPr>
        <p:spPr>
          <a:xfrm rot="-7790991">
            <a:off x="16550462" y="1630936"/>
            <a:ext cx="873441" cy="949393"/>
          </a:xfrm>
          <a:custGeom>
            <a:avLst/>
            <a:gdLst/>
            <a:ahLst/>
            <a:cxnLst/>
            <a:rect l="l" t="t" r="r" b="b"/>
            <a:pathLst>
              <a:path w="873441" h="949393">
                <a:moveTo>
                  <a:pt x="0" y="0"/>
                </a:moveTo>
                <a:lnTo>
                  <a:pt x="873441" y="0"/>
                </a:lnTo>
                <a:lnTo>
                  <a:pt x="873441" y="949393"/>
                </a:lnTo>
                <a:lnTo>
                  <a:pt x="0" y="94939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0" name="Freeform 20"/>
          <p:cNvSpPr/>
          <p:nvPr/>
        </p:nvSpPr>
        <p:spPr>
          <a:xfrm flipH="1">
            <a:off x="1964323" y="449382"/>
            <a:ext cx="954279" cy="836187"/>
          </a:xfrm>
          <a:custGeom>
            <a:avLst/>
            <a:gdLst/>
            <a:ahLst/>
            <a:cxnLst/>
            <a:rect l="l" t="t" r="r" b="b"/>
            <a:pathLst>
              <a:path w="954279" h="836187">
                <a:moveTo>
                  <a:pt x="954279" y="0"/>
                </a:moveTo>
                <a:lnTo>
                  <a:pt x="0" y="0"/>
                </a:lnTo>
                <a:lnTo>
                  <a:pt x="0" y="836188"/>
                </a:lnTo>
                <a:lnTo>
                  <a:pt x="954279" y="836188"/>
                </a:lnTo>
                <a:lnTo>
                  <a:pt x="954279"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5400000">
            <a:off x="638849" y="1151912"/>
            <a:ext cx="948575" cy="485653"/>
          </a:xfrm>
          <a:custGeom>
            <a:avLst/>
            <a:gdLst/>
            <a:ahLst/>
            <a:cxnLst/>
            <a:rect l="l" t="t" r="r" b="b"/>
            <a:pathLst>
              <a:path w="948575" h="485653">
                <a:moveTo>
                  <a:pt x="0" y="0"/>
                </a:moveTo>
                <a:lnTo>
                  <a:pt x="948574" y="0"/>
                </a:lnTo>
                <a:lnTo>
                  <a:pt x="948574" y="485653"/>
                </a:lnTo>
                <a:lnTo>
                  <a:pt x="0" y="485653"/>
                </a:lnTo>
                <a:lnTo>
                  <a:pt x="0" y="0"/>
                </a:lnTo>
                <a:close/>
              </a:path>
            </a:pathLst>
          </a:custGeom>
          <a:blipFill>
            <a:blip r:embed="rId11">
              <a:extLst>
                <a:ext uri="{96DAC541-7B7A-43D3-8B79-37D633B846F1}">
                  <asvg:svgBlip xmlns:asvg="http://schemas.microsoft.com/office/drawing/2016/SVG/main" r:embed="rId12"/>
                </a:ext>
              </a:extLst>
            </a:blip>
            <a:stretch>
              <a:fillRect t="-183585"/>
            </a:stretch>
          </a:blipFill>
          <a:ln cap="sq">
            <a:noFill/>
            <a:prstDash val="solid"/>
            <a:miter/>
          </a:ln>
        </p:spPr>
      </p:sp>
      <p:sp>
        <p:nvSpPr>
          <p:cNvPr id="7" name="Freeform 9"/>
          <p:cNvSpPr/>
          <p:nvPr/>
        </p:nvSpPr>
        <p:spPr>
          <a:xfrm>
            <a:off x="13258616" y="1868551"/>
            <a:ext cx="1188290" cy="1188290"/>
          </a:xfrm>
          <a:custGeom>
            <a:avLst/>
            <a:gdLst/>
            <a:ahLst/>
            <a:cxnLst/>
            <a:rect l="l" t="t" r="r" b="b"/>
            <a:pathLst>
              <a:path w="1188290" h="1188290">
                <a:moveTo>
                  <a:pt x="0" y="0"/>
                </a:moveTo>
                <a:lnTo>
                  <a:pt x="1188290" y="0"/>
                </a:lnTo>
                <a:lnTo>
                  <a:pt x="1188290" y="1188290"/>
                </a:lnTo>
                <a:lnTo>
                  <a:pt x="0" y="1188290"/>
                </a:lnTo>
                <a:lnTo>
                  <a:pt x="0" y="0"/>
                </a:lnTo>
                <a:close/>
              </a:path>
            </a:pathLst>
          </a:custGeom>
          <a:blipFill>
            <a:blip r:embed="rId13">
              <a:alphaModFix amt="65999"/>
              <a:extLst>
                <a:ext uri="{96DAC541-7B7A-43D3-8B79-37D633B846F1}">
                  <asvg:svgBlip xmlns:asvg="http://schemas.microsoft.com/office/drawing/2016/SVG/main" r:embed="rId14"/>
                </a:ext>
              </a:extLst>
            </a:blip>
            <a:stretch>
              <a:fillRect/>
            </a:stretch>
          </a:blipFill>
          <a:ln cap="sq">
            <a:noFill/>
            <a:prstDash val="solid"/>
            <a:miter/>
          </a:ln>
        </p:spPr>
      </p:sp>
      <p:sp>
        <p:nvSpPr>
          <p:cNvPr id="13" name="TextBox 4"/>
          <p:cNvSpPr txBox="1"/>
          <p:nvPr/>
        </p:nvSpPr>
        <p:spPr>
          <a:xfrm>
            <a:off x="1524000" y="3162300"/>
            <a:ext cx="14382115" cy="3489325"/>
          </a:xfrm>
          <a:prstGeom prst="rect">
            <a:avLst/>
          </a:prstGeom>
        </p:spPr>
        <p:txBody>
          <a:bodyPr wrap="square" lIns="0" tIns="0" rIns="0" bIns="0" rtlCol="0" anchor="t">
            <a:noAutofit/>
          </a:bodyPr>
          <a:lstStyle/>
          <a:p>
            <a:pPr algn="ctr">
              <a:lnSpc>
                <a:spcPct val="150000"/>
              </a:lnSpc>
            </a:pPr>
            <a:r>
              <a:rPr lang="en-US" altLang="en-US" sz="48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rPr>
              <a:t>MediSked successfully automates healthcare administrative workflows for small-to-medium clinics, improving efficiency, reducing errors, and enhancing patient care delivery.</a:t>
            </a:r>
            <a:endParaRPr lang="en-US" altLang="en-US" sz="4800">
              <a:solidFill>
                <a:schemeClr val="tx2"/>
              </a:solidFill>
              <a:latin typeface="Arial" panose="020B0604020202020204" pitchFamily="34" charset="0"/>
              <a:ea typeface="TT Fors Bold Italics" panose="020B0003030001020000"/>
              <a:cs typeface="Arial" panose="020B0604020202020204" pitchFamily="34" charset="0"/>
              <a:sym typeface="TT Fors Bold Italics" panose="020B000303000102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3938</Words>
  <Application>WPS Presentation</Application>
  <PresentationFormat>On-screen Show (4:3)</PresentationFormat>
  <Paragraphs>104</Paragraphs>
  <Slides>11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Arista Pro Bold</vt:lpstr>
      <vt:lpstr>Yu Gothic UI</vt:lpstr>
      <vt:lpstr>TT Fors</vt:lpstr>
      <vt:lpstr>TT Fors Bold</vt:lpstr>
      <vt:lpstr>TT Fors Bold Italics</vt:lpstr>
      <vt:lpstr>Canva Sans</vt:lpstr>
      <vt:lpstr>Microsoft YaHei</vt:lpstr>
      <vt:lpstr>Arial Unicode MS</vt:lpstr>
      <vt:lpstr>Calibri</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SABIO IT5 PRESENTATION </dc:title>
  <dc:creator/>
  <cp:lastModifiedBy>KATE KIRSLET SABIO</cp:lastModifiedBy>
  <cp:revision>5</cp:revision>
  <dcterms:created xsi:type="dcterms:W3CDTF">2006-08-16T00:00:00Z</dcterms:created>
  <dcterms:modified xsi:type="dcterms:W3CDTF">2025-12-15T11:18:37Z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7B360BFA429C4B48960A2F0D5FA9C64B_12</vt:lpwstr>
  </property>
  <property fmtid="{D5CDD505-2E9C-101B-9397-08002B2CF9AE}" pid="3" name="KSOProductBuildVer">
    <vt:lpwstr>1033-12.2.0.23155</vt:lpwstr>
  </property>
</Properties>
</file>